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3"/>
  </p:notesMasterIdLst>
  <p:sldIdLst>
    <p:sldId id="303" r:id="rId5"/>
    <p:sldId id="302" r:id="rId6"/>
    <p:sldId id="304" r:id="rId7"/>
    <p:sldId id="276" r:id="rId8"/>
    <p:sldId id="277" r:id="rId9"/>
    <p:sldId id="279" r:id="rId10"/>
    <p:sldId id="305" r:id="rId11"/>
    <p:sldId id="280" r:id="rId12"/>
    <p:sldId id="281" r:id="rId13"/>
    <p:sldId id="282" r:id="rId14"/>
    <p:sldId id="283" r:id="rId15"/>
    <p:sldId id="284" r:id="rId16"/>
    <p:sldId id="286" r:id="rId17"/>
    <p:sldId id="306" r:id="rId18"/>
    <p:sldId id="307" r:id="rId19"/>
    <p:sldId id="308" r:id="rId20"/>
    <p:sldId id="309" r:id="rId21"/>
    <p:sldId id="288" r:id="rId22"/>
    <p:sldId id="310" r:id="rId23"/>
    <p:sldId id="311" r:id="rId24"/>
    <p:sldId id="289" r:id="rId25"/>
    <p:sldId id="290" r:id="rId26"/>
    <p:sldId id="312" r:id="rId27"/>
    <p:sldId id="287" r:id="rId28"/>
    <p:sldId id="291" r:id="rId29"/>
    <p:sldId id="292" r:id="rId30"/>
    <p:sldId id="293" r:id="rId31"/>
    <p:sldId id="294" r:id="rId32"/>
    <p:sldId id="295" r:id="rId33"/>
    <p:sldId id="257" r:id="rId34"/>
    <p:sldId id="258" r:id="rId35"/>
    <p:sldId id="259" r:id="rId36"/>
    <p:sldId id="261" r:id="rId37"/>
    <p:sldId id="262" r:id="rId38"/>
    <p:sldId id="313" r:id="rId39"/>
    <p:sldId id="314" r:id="rId40"/>
    <p:sldId id="315" r:id="rId41"/>
    <p:sldId id="263" r:id="rId42"/>
    <p:sldId id="264" r:id="rId43"/>
    <p:sldId id="330" r:id="rId44"/>
    <p:sldId id="316" r:id="rId45"/>
    <p:sldId id="317" r:id="rId46"/>
    <p:sldId id="296" r:id="rId47"/>
    <p:sldId id="297" r:id="rId48"/>
    <p:sldId id="331" r:id="rId49"/>
    <p:sldId id="298" r:id="rId50"/>
    <p:sldId id="318" r:id="rId51"/>
    <p:sldId id="301" r:id="rId52"/>
    <p:sldId id="320" r:id="rId53"/>
    <p:sldId id="321" r:id="rId54"/>
    <p:sldId id="322" r:id="rId55"/>
    <p:sldId id="323" r:id="rId56"/>
    <p:sldId id="324" r:id="rId57"/>
    <p:sldId id="325" r:id="rId58"/>
    <p:sldId id="329" r:id="rId59"/>
    <p:sldId id="326" r:id="rId60"/>
    <p:sldId id="327" r:id="rId61"/>
    <p:sldId id="265" r:id="rId62"/>
    <p:sldId id="266" r:id="rId63"/>
    <p:sldId id="267" r:id="rId64"/>
    <p:sldId id="268" r:id="rId65"/>
    <p:sldId id="269" r:id="rId66"/>
    <p:sldId id="270" r:id="rId67"/>
    <p:sldId id="271" r:id="rId68"/>
    <p:sldId id="272" r:id="rId69"/>
    <p:sldId id="273" r:id="rId70"/>
    <p:sldId id="274" r:id="rId71"/>
    <p:sldId id="27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2923" autoAdjust="0"/>
  </p:normalViewPr>
  <p:slideViewPr>
    <p:cSldViewPr snapToGrid="0">
      <p:cViewPr varScale="1">
        <p:scale>
          <a:sx n="79" d="100"/>
          <a:sy n="79" d="100"/>
        </p:scale>
        <p:origin x="6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96604-EE77-478C-98F1-50CE111A9527}"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6DBA8E-BCC8-4495-9684-20277207066A}" type="slidenum">
              <a:rPr lang="en-US" smtClean="0"/>
              <a:t>‹#›</a:t>
            </a:fld>
            <a:endParaRPr lang="en-US"/>
          </a:p>
        </p:txBody>
      </p:sp>
    </p:spTree>
    <p:extLst>
      <p:ext uri="{BB962C8B-B14F-4D97-AF65-F5344CB8AC3E}">
        <p14:creationId xmlns:p14="http://schemas.microsoft.com/office/powerpoint/2010/main" val="854009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ARM systems for Microsoft Windows, Unix, and Android operating systems the ARM motherboards use DRAM</a:t>
            </a:r>
          </a:p>
          <a:p>
            <a:endParaRPr lang="en-US" b="1" i="0" dirty="0">
              <a:solidFill>
                <a:srgbClr val="666666"/>
              </a:solidFill>
              <a:effectLst/>
              <a:latin typeface="Roboto" panose="02000000000000000000" pitchFamily="2" charset="0"/>
            </a:endParaRPr>
          </a:p>
          <a:p>
            <a:r>
              <a:rPr lang="en-US" dirty="0"/>
              <a:t>As the ARM CPU is pushed into the laptop, desktop, and tablets PCs, and the high end of embedded systems products such as routers,</a:t>
            </a:r>
            <a:endParaRPr lang="en-US" b="1" i="0" dirty="0">
              <a:solidFill>
                <a:srgbClr val="666666"/>
              </a:solidFill>
              <a:effectLst/>
              <a:latin typeface="Roboto" panose="02000000000000000000" pitchFamily="2" charset="0"/>
            </a:endParaRPr>
          </a:p>
          <a:p>
            <a:endParaRPr lang="en-US" b="1" i="0" dirty="0">
              <a:solidFill>
                <a:srgbClr val="666666"/>
              </a:solidFill>
              <a:effectLst/>
              <a:latin typeface="Roboto" panose="02000000000000000000" pitchFamily="2" charset="0"/>
            </a:endParaRPr>
          </a:p>
          <a:p>
            <a:endParaRPr lang="en-US" b="1" i="0" dirty="0">
              <a:solidFill>
                <a:srgbClr val="666666"/>
              </a:solidFill>
              <a:effectLst/>
              <a:latin typeface="Roboto" panose="02000000000000000000" pitchFamily="2" charset="0"/>
            </a:endParaRPr>
          </a:p>
          <a:p>
            <a:r>
              <a:rPr lang="en-US" b="1" i="0" dirty="0">
                <a:solidFill>
                  <a:srgbClr val="666666"/>
                </a:solidFill>
                <a:effectLst/>
                <a:latin typeface="Roboto" panose="02000000000000000000" pitchFamily="2" charset="0"/>
              </a:rPr>
              <a:t>A power-on self-test (POST) </a:t>
            </a:r>
            <a:r>
              <a:rPr lang="en-US" b="0" i="0" dirty="0">
                <a:solidFill>
                  <a:srgbClr val="666666"/>
                </a:solidFill>
                <a:effectLst/>
                <a:latin typeface="Roboto" panose="02000000000000000000" pitchFamily="2" charset="0"/>
              </a:rPr>
              <a:t>is a set of routines performed by firmware or software immediately after a computer is powered on, to determine if the hardware is working as expected. The process would proceed further only if the required hardware is working correctly, else the BIOS(Basic Input Output Software) would issue an error message. </a:t>
            </a:r>
          </a:p>
          <a:p>
            <a:endParaRPr lang="en-US" b="0" i="0" dirty="0">
              <a:solidFill>
                <a:srgbClr val="666666"/>
              </a:solidFill>
              <a:effectLst/>
              <a:latin typeface="Roboto" panose="02000000000000000000" pitchFamily="2" charset="0"/>
            </a:endParaRPr>
          </a:p>
          <a:p>
            <a:endParaRPr lang="en-US" b="0" i="0" dirty="0">
              <a:solidFill>
                <a:srgbClr val="666666"/>
              </a:solidFill>
              <a:effectLst/>
              <a:latin typeface="Roboto" panose="02000000000000000000" pitchFamily="2" charset="0"/>
            </a:endParaRPr>
          </a:p>
          <a:p>
            <a:r>
              <a:rPr lang="en-US" b="1" dirty="0"/>
              <a:t>D31–D0 Data bus </a:t>
            </a:r>
            <a:r>
              <a:rPr lang="en-US" dirty="0"/>
              <a:t>The 32-bit data bus of the ARM provides the 32-bit data path to the </a:t>
            </a:r>
            <a:r>
              <a:rPr lang="en-US" b="1" dirty="0"/>
              <a:t>on-chip and </a:t>
            </a:r>
            <a:r>
              <a:rPr lang="en-US" b="1" dirty="0" err="1"/>
              <a:t>offchip</a:t>
            </a:r>
            <a:r>
              <a:rPr lang="en-US" b="1" dirty="0"/>
              <a:t> memory and peripherals</a:t>
            </a:r>
            <a:r>
              <a:rPr lang="en-US" dirty="0"/>
              <a:t>. They are grouped into 8-bit data chunks, D0–D7, D8–D15, D16–D23, and D24–D31. </a:t>
            </a:r>
            <a:endParaRPr lang="en-US" b="0" i="0" dirty="0">
              <a:solidFill>
                <a:srgbClr val="666666"/>
              </a:solidFill>
              <a:effectLst/>
              <a:latin typeface="Roboto" panose="02000000000000000000" pitchFamily="2" charset="0"/>
            </a:endParaRPr>
          </a:p>
          <a:p>
            <a:endParaRPr lang="en-US" b="0" i="0" dirty="0">
              <a:solidFill>
                <a:srgbClr val="666666"/>
              </a:solidFill>
              <a:effectLst/>
              <a:latin typeface="Roboto" panose="02000000000000000000" pitchFamily="2" charset="0"/>
            </a:endParaRPr>
          </a:p>
          <a:p>
            <a:endParaRPr lang="en-US" b="0" i="0" dirty="0">
              <a:solidFill>
                <a:srgbClr val="666666"/>
              </a:solidFill>
              <a:effectLst/>
              <a:latin typeface="Roboto" panose="02000000000000000000" pitchFamily="2" charset="0"/>
            </a:endParaRPr>
          </a:p>
          <a:p>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9</a:t>
            </a:fld>
            <a:endParaRPr lang="en-US"/>
          </a:p>
        </p:txBody>
      </p:sp>
    </p:spTree>
    <p:extLst>
      <p:ext uri="{BB962C8B-B14F-4D97-AF65-F5344CB8AC3E}">
        <p14:creationId xmlns:p14="http://schemas.microsoft.com/office/powerpoint/2010/main" val="995481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addressing mode is like </a:t>
            </a:r>
            <a:r>
              <a:rPr lang="en-US" dirty="0" err="1"/>
              <a:t>preindexed</a:t>
            </a:r>
            <a:r>
              <a:rPr lang="en-US" dirty="0"/>
              <a:t> addressing mode with writeback and fixed offset except that the instruction is executed on the location that Rn is pointing to regardless of offset value. </a:t>
            </a:r>
          </a:p>
          <a:p>
            <a:endParaRPr lang="en-US" dirty="0"/>
          </a:p>
          <a:p>
            <a:r>
              <a:rPr lang="en-US" dirty="0"/>
              <a:t>Notice that writeback is by default enabled in </a:t>
            </a:r>
            <a:r>
              <a:rPr lang="en-US" dirty="0" err="1"/>
              <a:t>postindexed</a:t>
            </a:r>
            <a:r>
              <a:rPr lang="en-US" dirty="0"/>
              <a:t> addressing and there is no need to put ! after instructions because </a:t>
            </a:r>
            <a:r>
              <a:rPr lang="en-US" dirty="0" err="1"/>
              <a:t>postindexing</a:t>
            </a:r>
            <a:r>
              <a:rPr lang="en-US" dirty="0"/>
              <a:t> without writeback is useless as the index is neither used in the instruction nor written back to the pointing register. </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56</a:t>
            </a:fld>
            <a:endParaRPr lang="en-US"/>
          </a:p>
        </p:txBody>
      </p:sp>
    </p:spTree>
    <p:extLst>
      <p:ext uri="{BB962C8B-B14F-4D97-AF65-F5344CB8AC3E}">
        <p14:creationId xmlns:p14="http://schemas.microsoft.com/office/powerpoint/2010/main" val="1006524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running the LDRB R4,[ARRAY1] instruction, location 0 of MYDATA is loaded to R4. Now R4=0x45. </a:t>
            </a:r>
          </a:p>
          <a:p>
            <a:endParaRPr lang="en-US" dirty="0"/>
          </a:p>
          <a:p>
            <a:r>
              <a:rPr lang="en-US" dirty="0"/>
              <a:t>Next, after running the LDRB R5,[ARRAY1,POINTER] instruction, location 1 of MYDATA is loaded to R5. Now R5 = 0x24. </a:t>
            </a:r>
          </a:p>
          <a:p>
            <a:endParaRPr lang="en-US" dirty="0"/>
          </a:p>
          <a:p>
            <a:r>
              <a:rPr lang="en-US" dirty="0"/>
              <a:t>Next, after running the LDRB R6,[ARRAY1,POINTER] instruction, location 2 of MYDATA is loaded to R6. So the content of R6 = 0x18. </a:t>
            </a:r>
          </a:p>
          <a:p>
            <a:endParaRPr lang="en-US" dirty="0"/>
          </a:p>
          <a:p>
            <a:r>
              <a:rPr lang="en-US" dirty="0"/>
              <a:t>Notice that purposely we used DCB and LDRB in this example so each location of MYDATA takes one byte. </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57</a:t>
            </a:fld>
            <a:endParaRPr lang="en-US"/>
          </a:p>
        </p:txBody>
      </p:sp>
    </p:spTree>
    <p:extLst>
      <p:ext uri="{BB962C8B-B14F-4D97-AF65-F5344CB8AC3E}">
        <p14:creationId xmlns:p14="http://schemas.microsoft.com/office/powerpoint/2010/main" val="1491371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a Full Ascending stack we have to use STMIB because the stack pointer should increment on store instruction and it should be incremented before storing each register because it should point to full location. </a:t>
            </a:r>
          </a:p>
          <a:p>
            <a:endParaRPr lang="en-US" dirty="0"/>
          </a:p>
          <a:p>
            <a:r>
              <a:rPr lang="en-US" dirty="0"/>
              <a:t>On the other hand we have to use LDMDA for pop instruction because the stack pointer should decrement on load instruction and it should be decremented before loading each full location because it was pointing to an empty location before decrementing. </a:t>
            </a:r>
          </a:p>
          <a:p>
            <a:endParaRPr lang="en-US" dirty="0"/>
          </a:p>
          <a:p>
            <a:r>
              <a:rPr lang="en-US" dirty="0"/>
              <a:t>Table 6-5 lists appropriate load and store instruction for each stack structure. It is difficult and prone to error to remember which load and store should be used with each stack structure. To solve this problem, each of load and store options has alternate name which is easy to remember when it is used for stack operation.</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62</a:t>
            </a:fld>
            <a:endParaRPr lang="en-US"/>
          </a:p>
        </p:txBody>
      </p:sp>
    </p:spTree>
    <p:extLst>
      <p:ext uri="{BB962C8B-B14F-4D97-AF65-F5344CB8AC3E}">
        <p14:creationId xmlns:p14="http://schemas.microsoft.com/office/powerpoint/2010/main" val="1634200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wider the data bus, the higher the bus bandwidth. However, the advantage of the wider external data bus comes at the cost of increasing the die size for system on-chip (SOC) or the printed circuit board size for off-chip memory. Now you might ask why we should care how fast buses transfer information between the CPU and outside, as long as the CPU is working as fast as it can. The problem is that the CPU cannot process information that it does not have. In other words, the speed of the CPU must be matched with the higher bus bandwidth; otherwise, there is no use for a fast CPU. This is like driving a Porsche or Ferrari in first gear; it is a terrible under usage of CPU power.</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15</a:t>
            </a:fld>
            <a:endParaRPr lang="en-US"/>
          </a:p>
        </p:txBody>
      </p:sp>
    </p:spTree>
    <p:extLst>
      <p:ext uri="{BB962C8B-B14F-4D97-AF65-F5344CB8AC3E}">
        <p14:creationId xmlns:p14="http://schemas.microsoft.com/office/powerpoint/2010/main" val="719533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above formula, bus cycle time can be for both memory and I/O since the ARM uses the memory mapped I/O. Example 6-2 clarifies the concept of bus bandwidth. As can be seen from Example 6-2, there are two ways to increase the bus bandwidth: Either use a wider data bus or shorten the bus cycle time (or do both). That is exactly what many processors have done. Again, it must be noted that although the processor’s speed can go to 1 GHz or higher, the bus speed for off-chip memory is limited to around 200 </a:t>
            </a:r>
            <a:r>
              <a:rPr lang="en-US" dirty="0" err="1"/>
              <a:t>MHz.</a:t>
            </a:r>
            <a:r>
              <a:rPr lang="en-US" dirty="0"/>
              <a:t> The reason for this is that the signals become too noisy for the circuit board if they are above 100 </a:t>
            </a:r>
            <a:r>
              <a:rPr lang="en-US" dirty="0" err="1"/>
              <a:t>MHz.</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16</a:t>
            </a:fld>
            <a:endParaRPr lang="en-US"/>
          </a:p>
        </p:txBody>
      </p:sp>
    </p:spTree>
    <p:extLst>
      <p:ext uri="{BB962C8B-B14F-4D97-AF65-F5344CB8AC3E}">
        <p14:creationId xmlns:p14="http://schemas.microsoft.com/office/powerpoint/2010/main" val="3138328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the figure, the first MOV instruction starts from location 0x00000000, the second MOV instruction starts from location 0x00000004 and the ADD instruction starts from location 0x00000008.</a:t>
            </a:r>
          </a:p>
          <a:p>
            <a:endParaRPr lang="en-US" dirty="0"/>
          </a:p>
          <a:p>
            <a:r>
              <a:rPr lang="en-US" dirty="0"/>
              <a:t>The following image displays the first locations of memory. The code of the first MOV instruction is located in the first word (four bytes) of memory which is word aligned. The same rule applies for the other instructions. Note that the code of MOV R2,0 is E3 A0 20 00 but 00 20 A0 E3 is stored in the memory. We will discuss the reason in this chapter when we focus on the concept of big endian and little endian.</a:t>
            </a:r>
          </a:p>
          <a:p>
            <a:endParaRPr lang="en-US" dirty="0"/>
          </a:p>
          <a:p>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19</a:t>
            </a:fld>
            <a:endParaRPr lang="en-US"/>
          </a:p>
        </p:txBody>
      </p:sp>
    </p:spTree>
    <p:extLst>
      <p:ext uri="{BB962C8B-B14F-4D97-AF65-F5344CB8AC3E}">
        <p14:creationId xmlns:p14="http://schemas.microsoft.com/office/powerpoint/2010/main" val="102636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case of misaligned data has a major effect on the ARM bus performance. If the data is aligned, for every memory read cycle, the ARM brings in 4 bytes of information (data or code) using the D31–D0 data bus. Such data alignment is referred to as word alignment. </a:t>
            </a:r>
          </a:p>
          <a:p>
            <a:endParaRPr lang="en-US" dirty="0"/>
          </a:p>
          <a:p>
            <a:r>
              <a:rPr lang="en-US" dirty="0"/>
              <a:t>To make data word aligned, the least significant digits of the hex addresses must be 0, 4, 8, or C (in hex). </a:t>
            </a:r>
          </a:p>
          <a:p>
            <a:endParaRPr lang="en-US" dirty="0"/>
          </a:p>
          <a:p>
            <a:r>
              <a:rPr lang="en-US" dirty="0"/>
              <a:t>In other words, the single cycle access of memory is also used by ARM to bring into registers 4 bytes of data every clock cycle assuming that the data is aligned. To make sure that data are also aligned we use the align directive. The use of align directive for RAM data makes sure that each word is located at an address location ending with address of 0, 4, 8, or C. </a:t>
            </a:r>
          </a:p>
          <a:p>
            <a:endParaRPr lang="en-US" dirty="0"/>
          </a:p>
          <a:p>
            <a:r>
              <a:rPr lang="en-US" dirty="0"/>
              <a:t>If our data is word size (using DCDU directive) then the use of align directive at the start of the data section guaranties all the data placements will be word aligned. When a word size data is defined using the DCD directive, the assembler aligns it to be word aligned.</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21</a:t>
            </a:fld>
            <a:endParaRPr lang="en-US"/>
          </a:p>
        </p:txBody>
      </p:sp>
    </p:spTree>
    <p:extLst>
      <p:ext uri="{BB962C8B-B14F-4D97-AF65-F5344CB8AC3E}">
        <p14:creationId xmlns:p14="http://schemas.microsoft.com/office/powerpoint/2010/main" val="405410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have stated many times before, ARM defines 32-bit data as a word. </a:t>
            </a:r>
          </a:p>
          <a:p>
            <a:endParaRPr lang="en-US" dirty="0"/>
          </a:p>
          <a:p>
            <a:r>
              <a:rPr lang="en-US" dirty="0"/>
              <a:t>The address of a word can start at any address location. For example, in the instruction “LDR R1,[R0]” if R0 = 0x20000004, the address of the word being fetched into R1 starts at an aligned address. </a:t>
            </a:r>
          </a:p>
          <a:p>
            <a:endParaRPr lang="en-US" dirty="0"/>
          </a:p>
          <a:p>
            <a:r>
              <a:rPr lang="en-US" dirty="0"/>
              <a:t>In the case of “LDR R1,[R0]” if R0 = 0x20000001 the address starts at a non-aligned address. </a:t>
            </a:r>
          </a:p>
          <a:p>
            <a:endParaRPr lang="en-US" dirty="0"/>
          </a:p>
          <a:p>
            <a:r>
              <a:rPr lang="en-US" dirty="0"/>
              <a:t>In systems with a 32-bit data bus, accessing a word from a </a:t>
            </a:r>
            <a:r>
              <a:rPr lang="en-US" b="1" dirty="0"/>
              <a:t>nonaligned addressed location can be slower. </a:t>
            </a:r>
          </a:p>
          <a:p>
            <a:endParaRPr lang="en-US" dirty="0"/>
          </a:p>
          <a:p>
            <a:r>
              <a:rPr lang="en-US" dirty="0"/>
              <a:t>This issue is important and applies to all 32-bit processors. </a:t>
            </a:r>
          </a:p>
          <a:p>
            <a:endParaRPr lang="en-US" dirty="0"/>
          </a:p>
          <a:p>
            <a:r>
              <a:rPr lang="en-US" dirty="0"/>
              <a:t>In the 8-bit system, accessing a word (4 bytes) is treated like accessing four consecutive bytes regardless of the address location. </a:t>
            </a:r>
          </a:p>
          <a:p>
            <a:endParaRPr lang="en-US" dirty="0"/>
          </a:p>
          <a:p>
            <a:r>
              <a:rPr lang="en-US" dirty="0"/>
              <a:t>Since accessing a byte takes one memory cycle, accessing 4 bytes will take 4 memory cycles. In the 32-bit system, accessing a word with an aligned address takes one memory cycle. That is because each byte is carried on its own data path of D0–D7, D8–D15, D16–D23, and D24–D31 in the same memory cycle.</a:t>
            </a:r>
          </a:p>
          <a:p>
            <a:endParaRPr lang="en-US" dirty="0"/>
          </a:p>
          <a:p>
            <a:r>
              <a:rPr lang="en-US" dirty="0"/>
              <a:t>However, accessing a word with a non-aligned address requires two memory cycles. For example, see how accessing the word in the instruction “LDR R1, [R0]” works as shown in Figure 6-5. As a case of aligned data, assume that R0 = 0x80000000. In this instruction, 4 bytes contents of memory locations 0x80000000 through 0x80000003 are being fetched in one cycle. In only one cycle, the ARM CPU accesses locations 0x80000000 through 0x80000003 and puts it in R1. </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22</a:t>
            </a:fld>
            <a:endParaRPr lang="en-US"/>
          </a:p>
        </p:txBody>
      </p:sp>
    </p:spTree>
    <p:extLst>
      <p:ext uri="{BB962C8B-B14F-4D97-AF65-F5344CB8AC3E}">
        <p14:creationId xmlns:p14="http://schemas.microsoft.com/office/powerpoint/2010/main" val="2144178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the data which has a known distance from the current executing line can be accessed. As discussed, the PC register points 8 bytes (2 instructions) ahead of executing instruction. As a result, “LDR R0,[PC,#4]” accesses a memory location whose address is 4+8 bytes ahead of the current instruction. Generally speaking, the address of the memory location which is being accessed using “LDR R0,[</a:t>
            </a:r>
            <a:r>
              <a:rPr lang="en-US" dirty="0" err="1"/>
              <a:t>PC,offset</a:t>
            </a:r>
            <a:r>
              <a:rPr lang="en-US" dirty="0"/>
              <a:t>]” can be found using this formula: the address of current instruction + 8 + offset. </a:t>
            </a:r>
          </a:p>
          <a:p>
            <a:endParaRPr lang="en-US" dirty="0"/>
          </a:p>
          <a:p>
            <a:r>
              <a:rPr lang="en-US" dirty="0"/>
              <a:t>This addressing mode can be considered as a subset of indexed addressing modes. In ARM application notes, the program relative addressing mode is considered as a separate addressing mode. </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50</a:t>
            </a:fld>
            <a:endParaRPr lang="en-US"/>
          </a:p>
        </p:txBody>
      </p:sp>
    </p:spTree>
    <p:extLst>
      <p:ext uri="{BB962C8B-B14F-4D97-AF65-F5344CB8AC3E}">
        <p14:creationId xmlns:p14="http://schemas.microsoft.com/office/powerpoint/2010/main" val="2313402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0x12345678 is stored in memory locations 0x10–0x13, and the LDR directive is replaced with LDR R0,[PC,#0x08]. Since PC=0, the LDR R0, =0x1234567 is located at address 0x000000. Now we have 0+8+8=16=0x10.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same way for the LDR R1,=0x86427531 is located in ROM address 0x00000004. Therefore we have 4+8+8=20=0x14, which is the address of the data 0x86427531.</a:t>
            </a:r>
            <a:endParaRPr lang="en-IN" dirty="0"/>
          </a:p>
          <a:p>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52</a:t>
            </a:fld>
            <a:endParaRPr lang="en-US"/>
          </a:p>
        </p:txBody>
      </p:sp>
    </p:spTree>
    <p:extLst>
      <p:ext uri="{BB962C8B-B14F-4D97-AF65-F5344CB8AC3E}">
        <p14:creationId xmlns:p14="http://schemas.microsoft.com/office/powerpoint/2010/main" val="925154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indexed addressing mode, a register is used as a pointer to the data location. The ARM provides three indexed addressing modes. These modes are: </a:t>
            </a:r>
            <a:r>
              <a:rPr lang="en-US" dirty="0" err="1"/>
              <a:t>preindex</a:t>
            </a:r>
            <a:r>
              <a:rPr lang="en-US" dirty="0"/>
              <a:t>, </a:t>
            </a:r>
            <a:r>
              <a:rPr lang="en-US" dirty="0" err="1"/>
              <a:t>preindex</a:t>
            </a:r>
            <a:r>
              <a:rPr lang="en-US" dirty="0"/>
              <a:t> with write back, and post index.</a:t>
            </a:r>
          </a:p>
          <a:p>
            <a:endParaRPr lang="en-US" dirty="0"/>
          </a:p>
          <a:p>
            <a:r>
              <a:rPr lang="en-US" dirty="0"/>
              <a:t>Each of these indexed addressing mode can be used with offset of fixed value or offset of a shifted register</a:t>
            </a:r>
            <a:endParaRPr lang="en-IN" dirty="0"/>
          </a:p>
        </p:txBody>
      </p:sp>
      <p:sp>
        <p:nvSpPr>
          <p:cNvPr id="4" name="Slide Number Placeholder 3"/>
          <p:cNvSpPr>
            <a:spLocks noGrp="1"/>
          </p:cNvSpPr>
          <p:nvPr>
            <p:ph type="sldNum" sz="quarter" idx="5"/>
          </p:nvPr>
        </p:nvSpPr>
        <p:spPr/>
        <p:txBody>
          <a:bodyPr/>
          <a:lstStyle/>
          <a:p>
            <a:fld id="{6D6DBA8E-BCC8-4495-9684-20277207066A}" type="slidenum">
              <a:rPr lang="en-US" smtClean="0"/>
              <a:t>53</a:t>
            </a:fld>
            <a:endParaRPr lang="en-US"/>
          </a:p>
        </p:txBody>
      </p:sp>
    </p:spTree>
    <p:extLst>
      <p:ext uri="{BB962C8B-B14F-4D97-AF65-F5344CB8AC3E}">
        <p14:creationId xmlns:p14="http://schemas.microsoft.com/office/powerpoint/2010/main" val="174011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D85AE93-4E22-472D-95F8-ACA420FA2B40}" type="datetime1">
              <a:rPr lang="en-US" smtClean="0"/>
              <a:t>5/8/2025</a:t>
            </a:fld>
            <a:endParaRPr lang="en-US"/>
          </a:p>
        </p:txBody>
      </p:sp>
      <p:sp>
        <p:nvSpPr>
          <p:cNvPr id="5" name="Footer Placeholder 4"/>
          <p:cNvSpPr>
            <a:spLocks noGrp="1"/>
          </p:cNvSpPr>
          <p:nvPr>
            <p:ph type="ftr" sz="quarter" idx="11"/>
          </p:nvPr>
        </p:nvSpPr>
        <p:spPr/>
        <p:txBody>
          <a:bodyPr/>
          <a:lstStyle/>
          <a:p>
            <a:r>
              <a:rPr lang="en-US"/>
              <a:t>ARM Assembly Language Programming &amp; Architecture by Mazidi, et al.</a:t>
            </a:r>
          </a:p>
        </p:txBody>
      </p:sp>
      <p:sp>
        <p:nvSpPr>
          <p:cNvPr id="6" name="Slide Number Placeholder 5"/>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1773705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8F172A-07B9-4063-8BD5-82AADDD7CC4D}" type="datetime1">
              <a:rPr lang="en-US" smtClean="0"/>
              <a:t>5/8/2025</a:t>
            </a:fld>
            <a:endParaRPr lang="en-US"/>
          </a:p>
        </p:txBody>
      </p:sp>
      <p:sp>
        <p:nvSpPr>
          <p:cNvPr id="5" name="Footer Placeholder 4"/>
          <p:cNvSpPr>
            <a:spLocks noGrp="1"/>
          </p:cNvSpPr>
          <p:nvPr>
            <p:ph type="ftr" sz="quarter" idx="11"/>
          </p:nvPr>
        </p:nvSpPr>
        <p:spPr/>
        <p:txBody>
          <a:bodyPr/>
          <a:lstStyle/>
          <a:p>
            <a:r>
              <a:rPr lang="en-US"/>
              <a:t>ARM Assembly Language Programming &amp; Architecture by Mazidi, et al.</a:t>
            </a:r>
          </a:p>
        </p:txBody>
      </p:sp>
      <p:sp>
        <p:nvSpPr>
          <p:cNvPr id="6" name="Slide Number Placeholder 5"/>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256497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F2CB59-120F-4D77-9C48-C9EFEE312A36}" type="datetime1">
              <a:rPr lang="en-US" smtClean="0"/>
              <a:t>5/8/2025</a:t>
            </a:fld>
            <a:endParaRPr lang="en-US"/>
          </a:p>
        </p:txBody>
      </p:sp>
      <p:sp>
        <p:nvSpPr>
          <p:cNvPr id="5" name="Footer Placeholder 4"/>
          <p:cNvSpPr>
            <a:spLocks noGrp="1"/>
          </p:cNvSpPr>
          <p:nvPr>
            <p:ph type="ftr" sz="quarter" idx="11"/>
          </p:nvPr>
        </p:nvSpPr>
        <p:spPr/>
        <p:txBody>
          <a:bodyPr/>
          <a:lstStyle/>
          <a:p>
            <a:r>
              <a:rPr lang="en-US"/>
              <a:t>ARM Assembly Language Programming &amp; Architecture by Mazidi, et al.</a:t>
            </a:r>
          </a:p>
        </p:txBody>
      </p:sp>
      <p:sp>
        <p:nvSpPr>
          <p:cNvPr id="6" name="Slide Number Placeholder 5"/>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2383794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CCC2D6-820E-442E-BF2A-E53ED807CDD5}" type="datetime1">
              <a:rPr lang="en-US" smtClean="0"/>
              <a:t>5/8/2025</a:t>
            </a:fld>
            <a:endParaRPr lang="en-US"/>
          </a:p>
        </p:txBody>
      </p:sp>
      <p:sp>
        <p:nvSpPr>
          <p:cNvPr id="5" name="Footer Placeholder 4"/>
          <p:cNvSpPr>
            <a:spLocks noGrp="1"/>
          </p:cNvSpPr>
          <p:nvPr>
            <p:ph type="ftr" sz="quarter" idx="11"/>
          </p:nvPr>
        </p:nvSpPr>
        <p:spPr/>
        <p:txBody>
          <a:bodyPr/>
          <a:lstStyle/>
          <a:p>
            <a:r>
              <a:rPr lang="en-US"/>
              <a:t>ARM Assembly Language Programming &amp; Architecture by Mazidi, et al.</a:t>
            </a:r>
          </a:p>
        </p:txBody>
      </p:sp>
      <p:sp>
        <p:nvSpPr>
          <p:cNvPr id="6" name="Slide Number Placeholder 5"/>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196410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1E4F638-0F90-4385-87D0-D0D13C785926}" type="datetime1">
              <a:rPr lang="en-US" smtClean="0"/>
              <a:t>5/8/2025</a:t>
            </a:fld>
            <a:endParaRPr lang="en-US"/>
          </a:p>
        </p:txBody>
      </p:sp>
      <p:sp>
        <p:nvSpPr>
          <p:cNvPr id="5" name="Footer Placeholder 4"/>
          <p:cNvSpPr>
            <a:spLocks noGrp="1"/>
          </p:cNvSpPr>
          <p:nvPr>
            <p:ph type="ftr" sz="quarter" idx="11"/>
          </p:nvPr>
        </p:nvSpPr>
        <p:spPr/>
        <p:txBody>
          <a:bodyPr/>
          <a:lstStyle/>
          <a:p>
            <a:r>
              <a:rPr lang="en-US"/>
              <a:t>ARM Assembly Language Programming &amp; Architecture by Mazidi, et al.</a:t>
            </a:r>
          </a:p>
        </p:txBody>
      </p:sp>
      <p:sp>
        <p:nvSpPr>
          <p:cNvPr id="6" name="Slide Number Placeholder 5"/>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3494005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355638-F735-4B6B-8C77-67F65863E5A4}" type="datetime1">
              <a:rPr lang="en-US" smtClean="0"/>
              <a:t>5/8/2025</a:t>
            </a:fld>
            <a:endParaRPr lang="en-US"/>
          </a:p>
        </p:txBody>
      </p:sp>
      <p:sp>
        <p:nvSpPr>
          <p:cNvPr id="6" name="Footer Placeholder 5"/>
          <p:cNvSpPr>
            <a:spLocks noGrp="1"/>
          </p:cNvSpPr>
          <p:nvPr>
            <p:ph type="ftr" sz="quarter" idx="11"/>
          </p:nvPr>
        </p:nvSpPr>
        <p:spPr/>
        <p:txBody>
          <a:bodyPr/>
          <a:lstStyle/>
          <a:p>
            <a:r>
              <a:rPr lang="en-US"/>
              <a:t>ARM Assembly Language Programming &amp; Architecture by Mazidi, et al.</a:t>
            </a:r>
          </a:p>
        </p:txBody>
      </p:sp>
      <p:sp>
        <p:nvSpPr>
          <p:cNvPr id="7" name="Slide Number Placeholder 6"/>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142211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5FB44D-D22B-4AC8-8FA3-92D5B219FCE3}" type="datetime1">
              <a:rPr lang="en-US" smtClean="0"/>
              <a:t>5/8/2025</a:t>
            </a:fld>
            <a:endParaRPr lang="en-US"/>
          </a:p>
        </p:txBody>
      </p:sp>
      <p:sp>
        <p:nvSpPr>
          <p:cNvPr id="8" name="Footer Placeholder 7"/>
          <p:cNvSpPr>
            <a:spLocks noGrp="1"/>
          </p:cNvSpPr>
          <p:nvPr>
            <p:ph type="ftr" sz="quarter" idx="11"/>
          </p:nvPr>
        </p:nvSpPr>
        <p:spPr/>
        <p:txBody>
          <a:bodyPr/>
          <a:lstStyle/>
          <a:p>
            <a:r>
              <a:rPr lang="en-US"/>
              <a:t>ARM Assembly Language Programming &amp; Architecture by Mazidi, et al.</a:t>
            </a:r>
          </a:p>
        </p:txBody>
      </p:sp>
      <p:sp>
        <p:nvSpPr>
          <p:cNvPr id="9" name="Slide Number Placeholder 8"/>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29776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DCA97F-6DAC-42D3-A421-18845E36E9A1}" type="datetime1">
              <a:rPr lang="en-US" smtClean="0"/>
              <a:t>5/8/2025</a:t>
            </a:fld>
            <a:endParaRPr lang="en-US"/>
          </a:p>
        </p:txBody>
      </p:sp>
      <p:sp>
        <p:nvSpPr>
          <p:cNvPr id="4" name="Footer Placeholder 3"/>
          <p:cNvSpPr>
            <a:spLocks noGrp="1"/>
          </p:cNvSpPr>
          <p:nvPr>
            <p:ph type="ftr" sz="quarter" idx="11"/>
          </p:nvPr>
        </p:nvSpPr>
        <p:spPr/>
        <p:txBody>
          <a:bodyPr/>
          <a:lstStyle/>
          <a:p>
            <a:r>
              <a:rPr lang="en-US"/>
              <a:t>ARM Assembly Language Programming &amp; Architecture by Mazidi, et al.</a:t>
            </a:r>
          </a:p>
        </p:txBody>
      </p:sp>
      <p:sp>
        <p:nvSpPr>
          <p:cNvPr id="5" name="Slide Number Placeholder 4"/>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137714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46897-7A96-4B5A-9DED-E91D150600CA}" type="datetime1">
              <a:rPr lang="en-US" smtClean="0"/>
              <a:t>5/8/2025</a:t>
            </a:fld>
            <a:endParaRPr lang="en-US"/>
          </a:p>
        </p:txBody>
      </p:sp>
      <p:sp>
        <p:nvSpPr>
          <p:cNvPr id="3" name="Footer Placeholder 2"/>
          <p:cNvSpPr>
            <a:spLocks noGrp="1"/>
          </p:cNvSpPr>
          <p:nvPr>
            <p:ph type="ftr" sz="quarter" idx="11"/>
          </p:nvPr>
        </p:nvSpPr>
        <p:spPr/>
        <p:txBody>
          <a:bodyPr/>
          <a:lstStyle/>
          <a:p>
            <a:r>
              <a:rPr lang="en-US"/>
              <a:t>ARM Assembly Language Programming &amp; Architecture by Mazidi, et al.</a:t>
            </a:r>
          </a:p>
        </p:txBody>
      </p:sp>
      <p:sp>
        <p:nvSpPr>
          <p:cNvPr id="4" name="Slide Number Placeholder 3"/>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389631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4F203D-F6B3-44D0-82A2-01FFA896A6FC}" type="datetime1">
              <a:rPr lang="en-US" smtClean="0"/>
              <a:t>5/8/2025</a:t>
            </a:fld>
            <a:endParaRPr lang="en-US"/>
          </a:p>
        </p:txBody>
      </p:sp>
      <p:sp>
        <p:nvSpPr>
          <p:cNvPr id="6" name="Footer Placeholder 5"/>
          <p:cNvSpPr>
            <a:spLocks noGrp="1"/>
          </p:cNvSpPr>
          <p:nvPr>
            <p:ph type="ftr" sz="quarter" idx="11"/>
          </p:nvPr>
        </p:nvSpPr>
        <p:spPr/>
        <p:txBody>
          <a:bodyPr/>
          <a:lstStyle/>
          <a:p>
            <a:r>
              <a:rPr lang="en-US"/>
              <a:t>ARM Assembly Language Programming &amp; Architecture by Mazidi, et al.</a:t>
            </a:r>
          </a:p>
        </p:txBody>
      </p:sp>
      <p:sp>
        <p:nvSpPr>
          <p:cNvPr id="7" name="Slide Number Placeholder 6"/>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150498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7C28F2-F7E0-4CD7-94F8-9104E5DC68BF}" type="datetime1">
              <a:rPr lang="en-US" smtClean="0"/>
              <a:t>5/8/2025</a:t>
            </a:fld>
            <a:endParaRPr lang="en-US"/>
          </a:p>
        </p:txBody>
      </p:sp>
      <p:sp>
        <p:nvSpPr>
          <p:cNvPr id="6" name="Footer Placeholder 5"/>
          <p:cNvSpPr>
            <a:spLocks noGrp="1"/>
          </p:cNvSpPr>
          <p:nvPr>
            <p:ph type="ftr" sz="quarter" idx="11"/>
          </p:nvPr>
        </p:nvSpPr>
        <p:spPr/>
        <p:txBody>
          <a:bodyPr/>
          <a:lstStyle/>
          <a:p>
            <a:r>
              <a:rPr lang="en-US"/>
              <a:t>ARM Assembly Language Programming &amp; Architecture by Mazidi, et al.</a:t>
            </a:r>
          </a:p>
        </p:txBody>
      </p:sp>
      <p:sp>
        <p:nvSpPr>
          <p:cNvPr id="7" name="Slide Number Placeholder 6"/>
          <p:cNvSpPr>
            <a:spLocks noGrp="1"/>
          </p:cNvSpPr>
          <p:nvPr>
            <p:ph type="sldNum" sz="quarter" idx="12"/>
          </p:nvPr>
        </p:nvSpPr>
        <p:spPr/>
        <p:txBody>
          <a:bodyPr/>
          <a:lstStyle/>
          <a:p>
            <a:fld id="{04046286-32BD-4FA3-97CD-40A21DAC47DF}" type="slidenum">
              <a:rPr lang="en-US" smtClean="0"/>
              <a:t>‹#›</a:t>
            </a:fld>
            <a:endParaRPr lang="en-US"/>
          </a:p>
        </p:txBody>
      </p:sp>
    </p:spTree>
    <p:extLst>
      <p:ext uri="{BB962C8B-B14F-4D97-AF65-F5344CB8AC3E}">
        <p14:creationId xmlns:p14="http://schemas.microsoft.com/office/powerpoint/2010/main" val="2866970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B2F13B-A273-4375-8967-EC46435E5271}" type="datetime1">
              <a:rPr lang="en-US" smtClean="0"/>
              <a:t>5/8/2025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ARM Assembly Language Programming &amp; Architecture by Mazidi, et 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046286-32BD-4FA3-97CD-40A21DAC47DF}" type="slidenum">
              <a:rPr lang="en-US" smtClean="0"/>
              <a:t>‹#›</a:t>
            </a:fld>
            <a:endParaRPr lang="en-US"/>
          </a:p>
        </p:txBody>
      </p:sp>
    </p:spTree>
    <p:extLst>
      <p:ext uri="{BB962C8B-B14F-4D97-AF65-F5344CB8AC3E}">
        <p14:creationId xmlns:p14="http://schemas.microsoft.com/office/powerpoint/2010/main" val="3529631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932ECC-04A1-2328-F249-7E957AFDC639}"/>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8E1BFB72-80A1-3DEE-915E-8B99B8445921}"/>
              </a:ext>
            </a:extLst>
          </p:cNvPr>
          <p:cNvSpPr txBox="1"/>
          <p:nvPr/>
        </p:nvSpPr>
        <p:spPr>
          <a:xfrm>
            <a:off x="641131" y="2290519"/>
            <a:ext cx="10909738" cy="1938992"/>
          </a:xfrm>
          <a:prstGeom prst="rect">
            <a:avLst/>
          </a:prstGeom>
          <a:noFill/>
        </p:spPr>
        <p:txBody>
          <a:bodyPr wrap="square">
            <a:spAutoFit/>
          </a:bodyPr>
          <a:lstStyle/>
          <a:p>
            <a:pPr algn="ctr"/>
            <a:r>
              <a:rPr lang="en-US" sz="4000" b="1" dirty="0">
                <a:solidFill>
                  <a:schemeClr val="accent2">
                    <a:lumMod val="50000"/>
                  </a:schemeClr>
                </a:solidFill>
              </a:rPr>
              <a:t>Module 3</a:t>
            </a:r>
          </a:p>
          <a:p>
            <a:pPr algn="ctr"/>
            <a:endParaRPr lang="en-US" sz="4000" b="1" dirty="0">
              <a:solidFill>
                <a:schemeClr val="accent2">
                  <a:lumMod val="50000"/>
                </a:schemeClr>
              </a:solidFill>
            </a:endParaRPr>
          </a:p>
          <a:p>
            <a:pPr algn="ctr"/>
            <a:r>
              <a:rPr lang="en-US" sz="4000" b="1" dirty="0">
                <a:solidFill>
                  <a:schemeClr val="accent2">
                    <a:lumMod val="50000"/>
                  </a:schemeClr>
                </a:solidFill>
              </a:rPr>
              <a:t>ARM MEMORY MAP, MEMORY ACCESS AND STACK</a:t>
            </a:r>
            <a:endParaRPr lang="en-IN" sz="4000" b="1" dirty="0">
              <a:solidFill>
                <a:schemeClr val="accent2">
                  <a:lumMod val="50000"/>
                </a:schemeClr>
              </a:solidFill>
            </a:endParaRPr>
          </a:p>
        </p:txBody>
      </p:sp>
    </p:spTree>
    <p:extLst>
      <p:ext uri="{BB962C8B-B14F-4D97-AF65-F5344CB8AC3E}">
        <p14:creationId xmlns:p14="http://schemas.microsoft.com/office/powerpoint/2010/main" val="146637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540" y="702441"/>
            <a:ext cx="11135452" cy="5201424"/>
          </a:xfrm>
          <a:prstGeom prst="rect">
            <a:avLst/>
          </a:prstGeom>
        </p:spPr>
        <p:txBody>
          <a:bodyPr wrap="square">
            <a:spAutoFit/>
          </a:bodyPr>
          <a:lstStyle/>
          <a:p>
            <a:pPr algn="just"/>
            <a:r>
              <a:rPr lang="en-US" sz="2400" b="1" dirty="0">
                <a:solidFill>
                  <a:srgbClr val="4F82BE"/>
                </a:solidFill>
                <a:latin typeface="LiberationSerif-Bold"/>
              </a:rPr>
              <a:t>D31–D0 Data bus</a:t>
            </a:r>
          </a:p>
          <a:p>
            <a:pPr algn="just"/>
            <a:endParaRPr lang="en-US" sz="2000" b="1" dirty="0">
              <a:solidFill>
                <a:srgbClr val="4F82BE"/>
              </a:solidFill>
              <a:latin typeface="LiberationSerif-Bold"/>
            </a:endParaRPr>
          </a:p>
          <a:p>
            <a:pPr marL="342900" indent="-342900" algn="just">
              <a:buFont typeface="Arial" panose="020B0604020202020204" pitchFamily="34" charset="0"/>
              <a:buChar char="•"/>
            </a:pPr>
            <a:r>
              <a:rPr lang="en-US" sz="2400" dirty="0">
                <a:solidFill>
                  <a:srgbClr val="000000"/>
                </a:solidFill>
                <a:latin typeface="LiberationSerif"/>
              </a:rPr>
              <a:t>The 32-bit data bus of the ARM provides the 32-bit data path to the on-chip and </a:t>
            </a:r>
            <a:r>
              <a:rPr lang="en-US" sz="2400" dirty="0" err="1">
                <a:solidFill>
                  <a:srgbClr val="000000"/>
                </a:solidFill>
                <a:latin typeface="LiberationSerif"/>
              </a:rPr>
              <a:t>offchip</a:t>
            </a:r>
            <a:r>
              <a:rPr lang="en-US" sz="2400" dirty="0">
                <a:solidFill>
                  <a:srgbClr val="000000"/>
                </a:solidFill>
                <a:latin typeface="LiberationSerif"/>
              </a:rPr>
              <a:t> memory and peripherals. </a:t>
            </a:r>
          </a:p>
          <a:p>
            <a:pPr marL="342900" indent="-342900" algn="just">
              <a:buFont typeface="Arial" panose="020B0604020202020204" pitchFamily="34" charset="0"/>
              <a:buChar char="•"/>
            </a:pPr>
            <a:r>
              <a:rPr lang="en-US" sz="2400" dirty="0">
                <a:solidFill>
                  <a:srgbClr val="000000"/>
                </a:solidFill>
                <a:latin typeface="LiberationSerif"/>
              </a:rPr>
              <a:t>They are grouped into 8-bit data chunks, D0–D7, D8–D15, D16–D23, and D24–D31.</a:t>
            </a:r>
          </a:p>
          <a:p>
            <a:pPr algn="just"/>
            <a:endParaRPr lang="en-US" sz="2400" dirty="0">
              <a:solidFill>
                <a:srgbClr val="000000"/>
              </a:solidFill>
              <a:latin typeface="LiberationSerif"/>
            </a:endParaRPr>
          </a:p>
          <a:p>
            <a:pPr algn="just"/>
            <a:r>
              <a:rPr lang="en-US" sz="2400" b="1" dirty="0">
                <a:solidFill>
                  <a:srgbClr val="4F82BE"/>
                </a:solidFill>
                <a:latin typeface="LiberationSerif-Bold"/>
              </a:rPr>
              <a:t>A31–A0</a:t>
            </a:r>
          </a:p>
          <a:p>
            <a:pPr algn="just"/>
            <a:endParaRPr lang="en-US" sz="2400" b="1" dirty="0">
              <a:solidFill>
                <a:srgbClr val="4F82BE"/>
              </a:solidFill>
              <a:latin typeface="LiberationSerif-Bold"/>
            </a:endParaRPr>
          </a:p>
          <a:p>
            <a:pPr marL="342900" indent="-342900" algn="just">
              <a:buFont typeface="Arial" panose="020B0604020202020204" pitchFamily="34" charset="0"/>
              <a:buChar char="•"/>
            </a:pPr>
            <a:r>
              <a:rPr lang="en-US" sz="2400" dirty="0">
                <a:solidFill>
                  <a:srgbClr val="000000"/>
                </a:solidFill>
                <a:latin typeface="LiberationSerif"/>
              </a:rPr>
              <a:t>These signals provide the 32-bit address path to the on-chip and off-chip memory and peripherals. </a:t>
            </a:r>
          </a:p>
          <a:p>
            <a:pPr marL="342900" indent="-342900" algn="just">
              <a:buFont typeface="Arial" panose="020B0604020202020204" pitchFamily="34" charset="0"/>
              <a:buChar char="•"/>
            </a:pPr>
            <a:r>
              <a:rPr lang="en-US" sz="2400" dirty="0">
                <a:solidFill>
                  <a:srgbClr val="000000"/>
                </a:solidFill>
                <a:latin typeface="LiberationSerif"/>
              </a:rPr>
              <a:t>Since the ARM supports data access of byte (8 bits), half word (16 bits), and word (32 bits), the buses must be able to access any of the 4 banks of memory connected to the 32-bit data bus. </a:t>
            </a:r>
          </a:p>
          <a:p>
            <a:pPr marL="342900" indent="-342900" algn="just">
              <a:buFont typeface="Arial" panose="020B0604020202020204" pitchFamily="34" charset="0"/>
              <a:buChar char="•"/>
            </a:pPr>
            <a:r>
              <a:rPr lang="en-US" sz="2400" dirty="0">
                <a:solidFill>
                  <a:srgbClr val="000000"/>
                </a:solidFill>
                <a:latin typeface="LiberationSerif"/>
              </a:rPr>
              <a:t>The A0 and A1 are used to select one of the 4 bytes of the D31-D0 data bus.  </a:t>
            </a:r>
            <a:endParaRPr lang="en-US" sz="2400" dirty="0"/>
          </a:p>
        </p:txBody>
      </p:sp>
      <p:sp>
        <p:nvSpPr>
          <p:cNvPr id="3" name="Footer Placeholder 2"/>
          <p:cNvSpPr>
            <a:spLocks noGrp="1"/>
          </p:cNvSpPr>
          <p:nvPr>
            <p:ph type="ftr" sz="quarter" idx="11"/>
          </p:nvPr>
        </p:nvSpPr>
        <p:spPr>
          <a:xfrm>
            <a:off x="7465325" y="6329054"/>
            <a:ext cx="4550391"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30836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9861" y="846162"/>
            <a:ext cx="9832277" cy="3665044"/>
          </a:xfrm>
          <a:prstGeom prst="rect">
            <a:avLst/>
          </a:prstGeom>
        </p:spPr>
      </p:pic>
      <p:sp>
        <p:nvSpPr>
          <p:cNvPr id="4" name="Rectangle 3"/>
          <p:cNvSpPr/>
          <p:nvPr/>
        </p:nvSpPr>
        <p:spPr>
          <a:xfrm>
            <a:off x="4356555" y="4759236"/>
            <a:ext cx="3600088" cy="369332"/>
          </a:xfrm>
          <a:prstGeom prst="rect">
            <a:avLst/>
          </a:prstGeom>
        </p:spPr>
        <p:txBody>
          <a:bodyPr wrap="none">
            <a:spAutoFit/>
          </a:bodyPr>
          <a:lstStyle/>
          <a:p>
            <a:r>
              <a:rPr lang="en-US" b="1" dirty="0">
                <a:latin typeface="LiberationSerif-Bold"/>
              </a:rPr>
              <a:t>Memory Block Diagram in ARM</a:t>
            </a:r>
            <a:endParaRPr lang="en-US" dirty="0"/>
          </a:p>
        </p:txBody>
      </p:sp>
      <p:sp>
        <p:nvSpPr>
          <p:cNvPr id="5" name="Footer Placeholder 4"/>
          <p:cNvSpPr>
            <a:spLocks noGrp="1"/>
          </p:cNvSpPr>
          <p:nvPr>
            <p:ph type="ftr" sz="quarter" idx="11"/>
          </p:nvPr>
        </p:nvSpPr>
        <p:spPr>
          <a:xfrm>
            <a:off x="6974006" y="6356350"/>
            <a:ext cx="4918880"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2347693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0655" y="351009"/>
            <a:ext cx="3183692" cy="461665"/>
          </a:xfrm>
          <a:prstGeom prst="rect">
            <a:avLst/>
          </a:prstGeom>
        </p:spPr>
        <p:txBody>
          <a:bodyPr wrap="none">
            <a:spAutoFit/>
          </a:bodyPr>
          <a:lstStyle/>
          <a:p>
            <a:r>
              <a:rPr lang="en-US" sz="2400" b="1" dirty="0">
                <a:latin typeface="LiberationSerif-Bold"/>
              </a:rPr>
              <a:t>AHB and APB buses</a:t>
            </a:r>
            <a:endParaRPr lang="en-US" sz="2400" dirty="0"/>
          </a:p>
        </p:txBody>
      </p:sp>
      <p:sp>
        <p:nvSpPr>
          <p:cNvPr id="3" name="Rectangle 2"/>
          <p:cNvSpPr/>
          <p:nvPr/>
        </p:nvSpPr>
        <p:spPr>
          <a:xfrm>
            <a:off x="6585384" y="404134"/>
            <a:ext cx="5266136" cy="3785652"/>
          </a:xfrm>
          <a:prstGeom prst="rect">
            <a:avLst/>
          </a:prstGeom>
          <a:solidFill>
            <a:schemeClr val="accent1">
              <a:lumMod val="20000"/>
              <a:lumOff val="80000"/>
            </a:schemeClr>
          </a:solidFill>
        </p:spPr>
        <p:txBody>
          <a:bodyPr wrap="square">
            <a:spAutoFit/>
          </a:bodyPr>
          <a:lstStyle/>
          <a:p>
            <a:pPr marL="342900" indent="-342900" algn="just">
              <a:buFont typeface="Arial" panose="020B0604020202020204" pitchFamily="34" charset="0"/>
              <a:buChar char="•"/>
            </a:pPr>
            <a:r>
              <a:rPr lang="en-US" sz="2400" dirty="0">
                <a:latin typeface="LiberationSerif"/>
              </a:rPr>
              <a:t>The ARM CPU is connected to the on-chip memory via an                            </a:t>
            </a:r>
            <a:r>
              <a:rPr lang="en-US" sz="2400" dirty="0">
                <a:highlight>
                  <a:srgbClr val="FFFF00"/>
                </a:highlight>
                <a:latin typeface="LiberationSerif"/>
              </a:rPr>
              <a:t>AHB (advanced high-performance bus)</a:t>
            </a:r>
            <a:r>
              <a:rPr lang="en-US" sz="2400" dirty="0">
                <a:latin typeface="LiberationSerif"/>
              </a:rPr>
              <a:t>. </a:t>
            </a:r>
          </a:p>
          <a:p>
            <a:pPr marL="342900" indent="-342900" algn="just">
              <a:buFont typeface="Arial" panose="020B0604020202020204" pitchFamily="34" charset="0"/>
              <a:buChar char="•"/>
            </a:pPr>
            <a:endParaRPr lang="en-US" sz="2400" dirty="0">
              <a:latin typeface="LiberationSerif"/>
            </a:endParaRPr>
          </a:p>
          <a:p>
            <a:pPr marL="342900" indent="-342900" algn="just">
              <a:buFont typeface="Arial" panose="020B0604020202020204" pitchFamily="34" charset="0"/>
              <a:buChar char="•"/>
            </a:pPr>
            <a:r>
              <a:rPr lang="en-US" sz="2400" dirty="0">
                <a:latin typeface="LiberationSerif"/>
              </a:rPr>
              <a:t>The AHB is used not only for connection to on-chip ROM and RAM, it is also used for connection to some of the high speed I/</a:t>
            </a:r>
            <a:r>
              <a:rPr lang="en-US" sz="2400" dirty="0" err="1">
                <a:latin typeface="LiberationSerif"/>
              </a:rPr>
              <a:t>Os</a:t>
            </a:r>
            <a:r>
              <a:rPr lang="en-US" sz="2400" dirty="0">
                <a:latin typeface="LiberationSerif"/>
              </a:rPr>
              <a:t> (input/output) such as GPIO (general purpose I/O). </a:t>
            </a:r>
            <a:endParaRPr lang="en-US" sz="2400" dirty="0"/>
          </a:p>
        </p:txBody>
      </p:sp>
      <p:sp>
        <p:nvSpPr>
          <p:cNvPr id="4" name="Footer Placeholder 3"/>
          <p:cNvSpPr>
            <a:spLocks noGrp="1"/>
          </p:cNvSpPr>
          <p:nvPr>
            <p:ph type="ftr" sz="quarter" idx="11"/>
          </p:nvPr>
        </p:nvSpPr>
        <p:spPr>
          <a:xfrm>
            <a:off x="7192370" y="6329055"/>
            <a:ext cx="4809699" cy="365125"/>
          </a:xfrm>
        </p:spPr>
        <p:txBody>
          <a:bodyPr/>
          <a:lstStyle/>
          <a:p>
            <a:r>
              <a:rPr lang="en-US" dirty="0"/>
              <a:t>ARM Assembly Language Programming &amp; Architecture by </a:t>
            </a:r>
            <a:r>
              <a:rPr lang="en-US" dirty="0" err="1"/>
              <a:t>Mazidi</a:t>
            </a:r>
            <a:r>
              <a:rPr lang="en-US" dirty="0"/>
              <a:t>, et al.</a:t>
            </a:r>
          </a:p>
        </p:txBody>
      </p:sp>
      <p:grpSp>
        <p:nvGrpSpPr>
          <p:cNvPr id="7" name="Group 6">
            <a:extLst>
              <a:ext uri="{FF2B5EF4-FFF2-40B4-BE49-F238E27FC236}">
                <a16:creationId xmlns:a16="http://schemas.microsoft.com/office/drawing/2014/main" id="{DF7CD2B1-5D51-1CDE-5252-7A38EEBD437D}"/>
              </a:ext>
            </a:extLst>
          </p:cNvPr>
          <p:cNvGrpSpPr/>
          <p:nvPr/>
        </p:nvGrpSpPr>
        <p:grpSpPr>
          <a:xfrm>
            <a:off x="340480" y="956810"/>
            <a:ext cx="6223157" cy="3276987"/>
            <a:chOff x="1214651" y="846162"/>
            <a:chExt cx="9707291" cy="4910202"/>
          </a:xfrm>
        </p:grpSpPr>
        <p:pic>
          <p:nvPicPr>
            <p:cNvPr id="8" name="Picture 7">
              <a:extLst>
                <a:ext uri="{FF2B5EF4-FFF2-40B4-BE49-F238E27FC236}">
                  <a16:creationId xmlns:a16="http://schemas.microsoft.com/office/drawing/2014/main" id="{BDB5BF08-2466-F92F-EED3-4D34DC7D1F32}"/>
                </a:ext>
              </a:extLst>
            </p:cNvPr>
            <p:cNvPicPr>
              <a:picLocks noChangeAspect="1"/>
            </p:cNvPicPr>
            <p:nvPr/>
          </p:nvPicPr>
          <p:blipFill>
            <a:blip r:embed="rId2"/>
            <a:stretch>
              <a:fillRect/>
            </a:stretch>
          </p:blipFill>
          <p:spPr>
            <a:xfrm>
              <a:off x="1214651" y="846162"/>
              <a:ext cx="9707291" cy="4416650"/>
            </a:xfrm>
            <a:prstGeom prst="rect">
              <a:avLst/>
            </a:prstGeom>
          </p:spPr>
        </p:pic>
        <p:sp>
          <p:nvSpPr>
            <p:cNvPr id="9" name="Rectangle 8">
              <a:extLst>
                <a:ext uri="{FF2B5EF4-FFF2-40B4-BE49-F238E27FC236}">
                  <a16:creationId xmlns:a16="http://schemas.microsoft.com/office/drawing/2014/main" id="{5E7BF183-9B93-14AE-2019-BEE109E71A76}"/>
                </a:ext>
              </a:extLst>
            </p:cNvPr>
            <p:cNvSpPr/>
            <p:nvPr/>
          </p:nvSpPr>
          <p:spPr>
            <a:xfrm>
              <a:off x="4791921" y="5387032"/>
              <a:ext cx="2552750" cy="369332"/>
            </a:xfrm>
            <a:prstGeom prst="rect">
              <a:avLst/>
            </a:prstGeom>
          </p:spPr>
          <p:txBody>
            <a:bodyPr wrap="none">
              <a:spAutoFit/>
            </a:bodyPr>
            <a:lstStyle/>
            <a:p>
              <a:r>
                <a:rPr lang="en-US" b="1" dirty="0">
                  <a:latin typeface="LiberationSerif-Bold"/>
                </a:rPr>
                <a:t>AHB and APB in ARM</a:t>
              </a:r>
              <a:endParaRPr lang="en-US" dirty="0"/>
            </a:p>
          </p:txBody>
        </p:sp>
      </p:grpSp>
      <p:sp>
        <p:nvSpPr>
          <p:cNvPr id="11" name="TextBox 10">
            <a:extLst>
              <a:ext uri="{FF2B5EF4-FFF2-40B4-BE49-F238E27FC236}">
                <a16:creationId xmlns:a16="http://schemas.microsoft.com/office/drawing/2014/main" id="{C55602E0-1709-C132-9442-29629EADF334}"/>
              </a:ext>
            </a:extLst>
          </p:cNvPr>
          <p:cNvSpPr txBox="1"/>
          <p:nvPr/>
        </p:nvSpPr>
        <p:spPr>
          <a:xfrm>
            <a:off x="469725" y="4348616"/>
            <a:ext cx="11381795" cy="1938992"/>
          </a:xfrm>
          <a:prstGeom prst="rect">
            <a:avLst/>
          </a:prstGeom>
          <a:solidFill>
            <a:schemeClr val="accent4">
              <a:lumMod val="20000"/>
              <a:lumOff val="80000"/>
            </a:schemeClr>
          </a:solidFill>
        </p:spPr>
        <p:txBody>
          <a:bodyPr wrap="square">
            <a:spAutoFit/>
          </a:bodyPr>
          <a:lstStyle/>
          <a:p>
            <a:pPr marL="285750" indent="-285750" algn="just">
              <a:buFont typeface="Arial" panose="020B0604020202020204" pitchFamily="34" charset="0"/>
              <a:buChar char="•"/>
            </a:pPr>
            <a:r>
              <a:rPr lang="en-US" sz="2000" dirty="0">
                <a:latin typeface="LiberationSerif"/>
              </a:rPr>
              <a:t>ARM chip also has the </a:t>
            </a:r>
            <a:r>
              <a:rPr lang="en-US" sz="2000" b="1" dirty="0">
                <a:highlight>
                  <a:srgbClr val="FFFF00"/>
                </a:highlight>
                <a:latin typeface="LiberationSerif"/>
              </a:rPr>
              <a:t>APB (advanced peripherals bus) </a:t>
            </a:r>
            <a:r>
              <a:rPr lang="en-US" sz="2000" dirty="0">
                <a:latin typeface="LiberationSerif"/>
              </a:rPr>
              <a:t>bus dedicated for communication with the on-chip peripherals such as timers, ADC, serial COM, SPI, I2C, and other peripheral ports. </a:t>
            </a:r>
          </a:p>
          <a:p>
            <a:pPr marL="285750" indent="-285750" algn="just">
              <a:buFont typeface="Arial" panose="020B0604020202020204" pitchFamily="34" charset="0"/>
              <a:buChar char="•"/>
            </a:pPr>
            <a:r>
              <a:rPr lang="en-US" sz="2000" dirty="0">
                <a:latin typeface="LiberationSerif"/>
              </a:rPr>
              <a:t>While we need the 32-bit data bus between CPU and the memory (RAM and ROM), many slower peripherals are 8 or 16 bits and there is no need for entire fast 32-bit data bus pathway. </a:t>
            </a:r>
          </a:p>
          <a:p>
            <a:pPr marL="285750" indent="-285750" algn="just">
              <a:buFont typeface="Arial" panose="020B0604020202020204" pitchFamily="34" charset="0"/>
              <a:buChar char="•"/>
            </a:pPr>
            <a:r>
              <a:rPr lang="en-US" sz="2000" dirty="0">
                <a:latin typeface="LiberationSerif"/>
              </a:rPr>
              <a:t>For this reason, ARM uses the AHB-to-APB bridge to access the slower on-chip devices such as peripherals.</a:t>
            </a:r>
            <a:endParaRPr lang="en-US" sz="2000" dirty="0"/>
          </a:p>
        </p:txBody>
      </p:sp>
    </p:spTree>
    <p:extLst>
      <p:ext uri="{BB962C8B-B14F-4D97-AF65-F5344CB8AC3E}">
        <p14:creationId xmlns:p14="http://schemas.microsoft.com/office/powerpoint/2010/main" val="27177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1"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192370" y="6315406"/>
            <a:ext cx="4755108" cy="365125"/>
          </a:xfrm>
        </p:spPr>
        <p:txBody>
          <a:bodyPr/>
          <a:lstStyle/>
          <a:p>
            <a:r>
              <a:rPr lang="en-US" dirty="0"/>
              <a:t>ARM Assembly Language Programming &amp; Architecture by </a:t>
            </a:r>
            <a:r>
              <a:rPr lang="en-US" dirty="0" err="1"/>
              <a:t>Mazidi</a:t>
            </a:r>
            <a:r>
              <a:rPr lang="en-US" dirty="0"/>
              <a:t>, et al.</a:t>
            </a:r>
          </a:p>
        </p:txBody>
      </p:sp>
      <p:sp>
        <p:nvSpPr>
          <p:cNvPr id="4" name="Rectangle 3"/>
          <p:cNvSpPr/>
          <p:nvPr/>
        </p:nvSpPr>
        <p:spPr>
          <a:xfrm>
            <a:off x="513568" y="200416"/>
            <a:ext cx="11173216" cy="6124754"/>
          </a:xfrm>
          <a:prstGeom prst="rect">
            <a:avLst/>
          </a:prstGeom>
        </p:spPr>
        <p:txBody>
          <a:bodyPr wrap="square">
            <a:spAutoFit/>
          </a:bodyPr>
          <a:lstStyle/>
          <a:p>
            <a:pPr algn="just"/>
            <a:r>
              <a:rPr lang="en-IN" sz="2800" b="1" i="0" u="none" strike="noStrike" baseline="0" dirty="0">
                <a:solidFill>
                  <a:schemeClr val="accent4">
                    <a:lumMod val="50000"/>
                  </a:schemeClr>
                </a:solidFill>
                <a:latin typeface="LiberationSerif-Bold"/>
              </a:rPr>
              <a:t>Bus cycle time</a:t>
            </a:r>
          </a:p>
          <a:p>
            <a:pPr algn="just"/>
            <a:endParaRPr lang="en-IN" sz="2800" b="1" i="0" u="none" strike="noStrike" baseline="0" dirty="0">
              <a:latin typeface="LiberationSerif-Bold"/>
            </a:endParaRPr>
          </a:p>
          <a:p>
            <a:pPr marL="342900" indent="-342900" algn="just">
              <a:buFont typeface="Arial" panose="020B0604020202020204" pitchFamily="34" charset="0"/>
              <a:buChar char="•"/>
            </a:pPr>
            <a:r>
              <a:rPr lang="en-IN" sz="2800" b="0" i="0" u="none" strike="noStrike" baseline="0" dirty="0">
                <a:latin typeface="LiberationSerif"/>
              </a:rPr>
              <a:t>To access a device such as memory or I/O, the CPU provides a fixed amount of time</a:t>
            </a:r>
            <a:r>
              <a:rPr lang="en-IN" sz="2800" b="0" i="0" u="none" strike="noStrike" dirty="0">
                <a:latin typeface="LiberationSerif"/>
              </a:rPr>
              <a:t> </a:t>
            </a:r>
            <a:r>
              <a:rPr lang="en-IN" sz="2800" b="0" i="0" u="none" strike="noStrike" baseline="0" dirty="0">
                <a:latin typeface="LiberationSerif"/>
              </a:rPr>
              <a:t>called a </a:t>
            </a:r>
            <a:r>
              <a:rPr lang="en-IN" sz="2800" b="1" i="0" u="none" strike="noStrike" baseline="0" dirty="0">
                <a:solidFill>
                  <a:srgbClr val="C00000"/>
                </a:solidFill>
                <a:latin typeface="LiberationSerif"/>
              </a:rPr>
              <a:t>bus cycle time</a:t>
            </a:r>
            <a:r>
              <a:rPr lang="en-IN" sz="2800" b="0" i="0" u="none" strike="noStrike" baseline="0" dirty="0">
                <a:latin typeface="LiberationSerif"/>
              </a:rPr>
              <a:t>.</a:t>
            </a:r>
            <a:r>
              <a:rPr lang="en-IN" sz="2800" b="0" i="0" u="none" strike="noStrike" dirty="0">
                <a:latin typeface="LiberationSerif"/>
              </a:rPr>
              <a:t> </a:t>
            </a:r>
            <a:endParaRPr lang="en-IN" sz="2800" baseline="0" dirty="0">
              <a:latin typeface="LiberationSerif"/>
            </a:endParaRPr>
          </a:p>
          <a:p>
            <a:pPr marL="342900" indent="-342900" algn="just">
              <a:buFont typeface="Arial" panose="020B0604020202020204" pitchFamily="34" charset="0"/>
              <a:buChar char="•"/>
            </a:pPr>
            <a:r>
              <a:rPr lang="en-IN" sz="2800" b="0" i="0" u="none" strike="noStrike" baseline="0" dirty="0">
                <a:latin typeface="LiberationSerif"/>
              </a:rPr>
              <a:t>The bus cycle time used for accessing memory is often referred</a:t>
            </a:r>
            <a:r>
              <a:rPr lang="en-IN" sz="2800" b="0" i="0" u="none" strike="noStrike" dirty="0">
                <a:latin typeface="LiberationSerif"/>
              </a:rPr>
              <a:t> </a:t>
            </a:r>
            <a:r>
              <a:rPr lang="en-IN" sz="2800" b="0" i="0" u="none" strike="noStrike" baseline="0" dirty="0">
                <a:latin typeface="LiberationSerif"/>
              </a:rPr>
              <a:t>to as </a:t>
            </a:r>
            <a:r>
              <a:rPr lang="en-IN" sz="2800" b="1" i="0" u="none" strike="noStrike" baseline="0" dirty="0">
                <a:solidFill>
                  <a:srgbClr val="C00000"/>
                </a:solidFill>
                <a:latin typeface="LiberationSerif"/>
              </a:rPr>
              <a:t>MC (memory cycle) time</a:t>
            </a:r>
            <a:r>
              <a:rPr lang="en-IN" sz="2800" b="0" i="0" u="none" strike="noStrike" baseline="0" dirty="0">
                <a:latin typeface="LiberationSerif"/>
              </a:rPr>
              <a:t>. </a:t>
            </a:r>
            <a:endParaRPr lang="en-IN" sz="2800" dirty="0">
              <a:latin typeface="LiberationSerif"/>
            </a:endParaRPr>
          </a:p>
          <a:p>
            <a:pPr marL="342900" indent="-342900" algn="just">
              <a:buFont typeface="Arial" panose="020B0604020202020204" pitchFamily="34" charset="0"/>
              <a:buChar char="•"/>
            </a:pPr>
            <a:r>
              <a:rPr lang="en-IN" sz="2800" b="0" i="0" u="none" strike="noStrike" baseline="0" dirty="0">
                <a:latin typeface="LiberationSerif"/>
              </a:rPr>
              <a:t>The time from when the CPU provides the addresses at its</a:t>
            </a:r>
            <a:r>
              <a:rPr lang="en-IN" sz="2800" b="0" i="0" u="none" strike="noStrike" dirty="0">
                <a:latin typeface="LiberationSerif"/>
              </a:rPr>
              <a:t> </a:t>
            </a:r>
            <a:r>
              <a:rPr lang="en-IN" sz="2800" b="0" i="0" u="none" strike="noStrike" baseline="0" dirty="0">
                <a:latin typeface="LiberationSerif"/>
              </a:rPr>
              <a:t>address pins to when the data is expected at its data pins is called </a:t>
            </a:r>
            <a:r>
              <a:rPr lang="en-IN" sz="2800" b="1" i="0" u="none" strike="noStrike" baseline="0" dirty="0">
                <a:solidFill>
                  <a:srgbClr val="C00000"/>
                </a:solidFill>
                <a:latin typeface="LiberationSerif"/>
              </a:rPr>
              <a:t>memory read cycle time</a:t>
            </a:r>
            <a:r>
              <a:rPr lang="en-IN" sz="2800" b="0" i="0" u="none" strike="noStrike" baseline="0" dirty="0">
                <a:latin typeface="LiberationSerif"/>
              </a:rPr>
              <a:t>.</a:t>
            </a:r>
          </a:p>
          <a:p>
            <a:pPr marL="342900" indent="-342900" algn="just">
              <a:buFont typeface="Arial" panose="020B0604020202020204" pitchFamily="34" charset="0"/>
              <a:buChar char="•"/>
            </a:pPr>
            <a:r>
              <a:rPr lang="en-IN" sz="2800" b="0" i="0" u="none" strike="noStrike" baseline="0" dirty="0">
                <a:latin typeface="LiberationSerif"/>
              </a:rPr>
              <a:t>While for </a:t>
            </a:r>
            <a:r>
              <a:rPr lang="en-IN" sz="2800" b="1" i="0" u="none" strike="noStrike" baseline="0" dirty="0">
                <a:highlight>
                  <a:srgbClr val="FFFF00"/>
                </a:highlight>
                <a:latin typeface="LiberationSerif"/>
              </a:rPr>
              <a:t>on-chip memory </a:t>
            </a:r>
            <a:r>
              <a:rPr lang="en-IN" sz="2800" b="0" i="0" u="none" strike="noStrike" baseline="0" dirty="0">
                <a:latin typeface="LiberationSerif"/>
              </a:rPr>
              <a:t>the cycle time can be </a:t>
            </a:r>
            <a:r>
              <a:rPr lang="en-IN" sz="2800" b="0" i="0" u="none" strike="noStrike" baseline="0" dirty="0">
                <a:highlight>
                  <a:srgbClr val="FF0000"/>
                </a:highlight>
                <a:latin typeface="LiberationSerif"/>
              </a:rPr>
              <a:t>1 clock</a:t>
            </a:r>
            <a:r>
              <a:rPr lang="en-IN" sz="2800" b="0" i="0" u="none" strike="noStrike" baseline="0" dirty="0">
                <a:latin typeface="LiberationSerif"/>
              </a:rPr>
              <a:t>, in the </a:t>
            </a:r>
            <a:r>
              <a:rPr lang="en-IN" sz="2800" b="0" i="0" u="none" strike="noStrike" baseline="0" dirty="0">
                <a:highlight>
                  <a:srgbClr val="FFFF00"/>
                </a:highlight>
                <a:latin typeface="LiberationSerif"/>
              </a:rPr>
              <a:t>off-chip memory </a:t>
            </a:r>
            <a:r>
              <a:rPr lang="en-IN" sz="2800" b="0" i="0" u="none" strike="noStrike" baseline="0" dirty="0">
                <a:latin typeface="LiberationSerif"/>
              </a:rPr>
              <a:t>the cycle</a:t>
            </a:r>
            <a:r>
              <a:rPr lang="en-IN" sz="2800" b="0" i="0" u="none" strike="noStrike" dirty="0">
                <a:latin typeface="LiberationSerif"/>
              </a:rPr>
              <a:t> </a:t>
            </a:r>
            <a:r>
              <a:rPr lang="en-IN" sz="2800" b="0" i="0" u="none" strike="noStrike" baseline="0" dirty="0">
                <a:latin typeface="LiberationSerif"/>
              </a:rPr>
              <a:t>time is often </a:t>
            </a:r>
            <a:r>
              <a:rPr lang="en-IN" sz="2800" b="0" i="0" u="none" strike="noStrike" baseline="0" dirty="0">
                <a:highlight>
                  <a:srgbClr val="FF0000"/>
                </a:highlight>
                <a:latin typeface="LiberationSerif"/>
              </a:rPr>
              <a:t>2 clocks</a:t>
            </a:r>
            <a:r>
              <a:rPr lang="en-IN" sz="2800" b="0" i="0" u="none" strike="noStrike" baseline="0" dirty="0">
                <a:latin typeface="LiberationSerif"/>
              </a:rPr>
              <a:t>.  </a:t>
            </a:r>
          </a:p>
          <a:p>
            <a:pPr marL="342900" indent="-342900" algn="just">
              <a:buFont typeface="Arial" panose="020B0604020202020204" pitchFamily="34" charset="0"/>
              <a:buChar char="•"/>
            </a:pPr>
            <a:r>
              <a:rPr lang="en-US" sz="2800" dirty="0"/>
              <a:t>If memory is slow and its access time does not match the MC time of the CPU, extra time can be requested from the CPU to extend the read cycle time. This extra time is called a </a:t>
            </a:r>
            <a:r>
              <a:rPr lang="en-US" sz="2800" b="1" dirty="0">
                <a:solidFill>
                  <a:srgbClr val="C00000"/>
                </a:solidFill>
              </a:rPr>
              <a:t>wait state (WS)</a:t>
            </a:r>
            <a:r>
              <a:rPr lang="en-US" sz="2800" dirty="0"/>
              <a:t>.</a:t>
            </a:r>
            <a:endParaRPr lang="en-IN" sz="2800" dirty="0"/>
          </a:p>
        </p:txBody>
      </p:sp>
    </p:spTree>
    <p:extLst>
      <p:ext uri="{BB962C8B-B14F-4D97-AF65-F5344CB8AC3E}">
        <p14:creationId xmlns:p14="http://schemas.microsoft.com/office/powerpoint/2010/main" val="63559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C7A066-A844-7BD3-B2D2-5A5330BACCDF}"/>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A6803E58-D602-850A-C65B-76EE45C77A5C}"/>
              </a:ext>
            </a:extLst>
          </p:cNvPr>
          <p:cNvPicPr>
            <a:picLocks noChangeAspect="1"/>
          </p:cNvPicPr>
          <p:nvPr/>
        </p:nvPicPr>
        <p:blipFill>
          <a:blip r:embed="rId2"/>
          <a:stretch>
            <a:fillRect/>
          </a:stretch>
        </p:blipFill>
        <p:spPr>
          <a:xfrm>
            <a:off x="219691" y="136525"/>
            <a:ext cx="7985834" cy="2255946"/>
          </a:xfrm>
          <a:prstGeom prst="rect">
            <a:avLst/>
          </a:prstGeom>
        </p:spPr>
      </p:pic>
      <p:grpSp>
        <p:nvGrpSpPr>
          <p:cNvPr id="9" name="Group 8">
            <a:extLst>
              <a:ext uri="{FF2B5EF4-FFF2-40B4-BE49-F238E27FC236}">
                <a16:creationId xmlns:a16="http://schemas.microsoft.com/office/drawing/2014/main" id="{8ED3DC62-E79C-01B1-9BC8-B01117C650D3}"/>
              </a:ext>
            </a:extLst>
          </p:cNvPr>
          <p:cNvGrpSpPr/>
          <p:nvPr/>
        </p:nvGrpSpPr>
        <p:grpSpPr>
          <a:xfrm>
            <a:off x="219691" y="2767170"/>
            <a:ext cx="9751027" cy="3030200"/>
            <a:chOff x="219691" y="2767170"/>
            <a:chExt cx="9751027" cy="3030200"/>
          </a:xfrm>
        </p:grpSpPr>
        <p:pic>
          <p:nvPicPr>
            <p:cNvPr id="6" name="Picture 5">
              <a:extLst>
                <a:ext uri="{FF2B5EF4-FFF2-40B4-BE49-F238E27FC236}">
                  <a16:creationId xmlns:a16="http://schemas.microsoft.com/office/drawing/2014/main" id="{A18F375A-AD70-0BF2-ED37-746BD02F89B0}"/>
                </a:ext>
              </a:extLst>
            </p:cNvPr>
            <p:cNvPicPr>
              <a:picLocks noChangeAspect="1"/>
            </p:cNvPicPr>
            <p:nvPr/>
          </p:nvPicPr>
          <p:blipFill>
            <a:blip r:embed="rId3"/>
            <a:stretch>
              <a:fillRect/>
            </a:stretch>
          </p:blipFill>
          <p:spPr>
            <a:xfrm>
              <a:off x="219691" y="2767170"/>
              <a:ext cx="9751027" cy="2453088"/>
            </a:xfrm>
            <a:prstGeom prst="rect">
              <a:avLst/>
            </a:prstGeom>
          </p:spPr>
        </p:pic>
        <p:pic>
          <p:nvPicPr>
            <p:cNvPr id="8" name="Picture 7">
              <a:extLst>
                <a:ext uri="{FF2B5EF4-FFF2-40B4-BE49-F238E27FC236}">
                  <a16:creationId xmlns:a16="http://schemas.microsoft.com/office/drawing/2014/main" id="{413CFB41-CEBF-DFC7-138B-06BB257104D8}"/>
                </a:ext>
              </a:extLst>
            </p:cNvPr>
            <p:cNvPicPr>
              <a:picLocks noChangeAspect="1"/>
            </p:cNvPicPr>
            <p:nvPr/>
          </p:nvPicPr>
          <p:blipFill>
            <a:blip r:embed="rId4"/>
            <a:stretch>
              <a:fillRect/>
            </a:stretch>
          </p:blipFill>
          <p:spPr>
            <a:xfrm>
              <a:off x="293802" y="5220258"/>
              <a:ext cx="9676915" cy="577112"/>
            </a:xfrm>
            <a:prstGeom prst="rect">
              <a:avLst/>
            </a:prstGeom>
          </p:spPr>
        </p:pic>
      </p:grpSp>
    </p:spTree>
    <p:extLst>
      <p:ext uri="{BB962C8B-B14F-4D97-AF65-F5344CB8AC3E}">
        <p14:creationId xmlns:p14="http://schemas.microsoft.com/office/powerpoint/2010/main" val="65797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C3DA4-275B-58E0-2C9B-9FBA727248B1}"/>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0D98D429-2A4F-1CBD-1072-5DE1A52A2B49}"/>
              </a:ext>
            </a:extLst>
          </p:cNvPr>
          <p:cNvSpPr txBox="1"/>
          <p:nvPr/>
        </p:nvSpPr>
        <p:spPr>
          <a:xfrm>
            <a:off x="447040" y="308094"/>
            <a:ext cx="6096000" cy="523220"/>
          </a:xfrm>
          <a:prstGeom prst="rect">
            <a:avLst/>
          </a:prstGeom>
          <a:noFill/>
        </p:spPr>
        <p:txBody>
          <a:bodyPr wrap="square">
            <a:spAutoFit/>
          </a:bodyPr>
          <a:lstStyle/>
          <a:p>
            <a:r>
              <a:rPr lang="en-IN" sz="2800" b="1" dirty="0">
                <a:solidFill>
                  <a:schemeClr val="accent4">
                    <a:lumMod val="50000"/>
                  </a:schemeClr>
                </a:solidFill>
              </a:rPr>
              <a:t>Bus Bandwidth</a:t>
            </a:r>
          </a:p>
        </p:txBody>
      </p:sp>
      <p:sp>
        <p:nvSpPr>
          <p:cNvPr id="6" name="TextBox 5">
            <a:extLst>
              <a:ext uri="{FF2B5EF4-FFF2-40B4-BE49-F238E27FC236}">
                <a16:creationId xmlns:a16="http://schemas.microsoft.com/office/drawing/2014/main" id="{46B1D25B-07CC-ABC1-E311-41127E12DD75}"/>
              </a:ext>
            </a:extLst>
          </p:cNvPr>
          <p:cNvSpPr txBox="1"/>
          <p:nvPr/>
        </p:nvSpPr>
        <p:spPr>
          <a:xfrm>
            <a:off x="3291840" y="435838"/>
            <a:ext cx="6096000" cy="369332"/>
          </a:xfrm>
          <a:prstGeom prst="rect">
            <a:avLst/>
          </a:prstGeom>
          <a:solidFill>
            <a:schemeClr val="accent4">
              <a:lumMod val="20000"/>
              <a:lumOff val="80000"/>
            </a:schemeClr>
          </a:solidFill>
        </p:spPr>
        <p:txBody>
          <a:bodyPr wrap="square">
            <a:spAutoFit/>
          </a:bodyPr>
          <a:lstStyle/>
          <a:p>
            <a:pPr algn="ctr"/>
            <a:r>
              <a:rPr lang="en-US" b="1" dirty="0"/>
              <a:t>The rate of data transfer</a:t>
            </a:r>
            <a:endParaRPr lang="en-IN" b="1" dirty="0"/>
          </a:p>
        </p:txBody>
      </p:sp>
      <p:sp>
        <p:nvSpPr>
          <p:cNvPr id="8" name="TextBox 7">
            <a:extLst>
              <a:ext uri="{FF2B5EF4-FFF2-40B4-BE49-F238E27FC236}">
                <a16:creationId xmlns:a16="http://schemas.microsoft.com/office/drawing/2014/main" id="{CC867816-66EB-099E-43E0-D1C933860DD3}"/>
              </a:ext>
            </a:extLst>
          </p:cNvPr>
          <p:cNvSpPr txBox="1"/>
          <p:nvPr/>
        </p:nvSpPr>
        <p:spPr>
          <a:xfrm>
            <a:off x="243840" y="1185595"/>
            <a:ext cx="1818640" cy="584775"/>
          </a:xfrm>
          <a:prstGeom prst="rect">
            <a:avLst/>
          </a:prstGeom>
          <a:noFill/>
        </p:spPr>
        <p:txBody>
          <a:bodyPr wrap="square">
            <a:spAutoFit/>
          </a:bodyPr>
          <a:lstStyle/>
          <a:p>
            <a:pPr algn="ctr"/>
            <a:r>
              <a:rPr lang="en-US" sz="3200" b="1" dirty="0">
                <a:solidFill>
                  <a:srgbClr val="FF0000"/>
                </a:solidFill>
              </a:rPr>
              <a:t>Measure</a:t>
            </a:r>
            <a:endParaRPr lang="en-IN" sz="3200" b="1" dirty="0">
              <a:solidFill>
                <a:srgbClr val="FF0000"/>
              </a:solidFill>
            </a:endParaRPr>
          </a:p>
        </p:txBody>
      </p:sp>
      <p:sp>
        <p:nvSpPr>
          <p:cNvPr id="10" name="TextBox 9">
            <a:extLst>
              <a:ext uri="{FF2B5EF4-FFF2-40B4-BE49-F238E27FC236}">
                <a16:creationId xmlns:a16="http://schemas.microsoft.com/office/drawing/2014/main" id="{75A6A4E1-6FE5-E7D2-7AF6-3070879B78BC}"/>
              </a:ext>
            </a:extLst>
          </p:cNvPr>
          <p:cNvSpPr txBox="1"/>
          <p:nvPr/>
        </p:nvSpPr>
        <p:spPr>
          <a:xfrm>
            <a:off x="3291840" y="1185595"/>
            <a:ext cx="8188960" cy="523220"/>
          </a:xfrm>
          <a:prstGeom prst="rect">
            <a:avLst/>
          </a:prstGeom>
          <a:noFill/>
        </p:spPr>
        <p:txBody>
          <a:bodyPr wrap="square">
            <a:spAutoFit/>
          </a:bodyPr>
          <a:lstStyle/>
          <a:p>
            <a:pPr algn="ctr"/>
            <a:r>
              <a:rPr lang="en-US" sz="2800" b="1" dirty="0"/>
              <a:t>how fast buses transfer information between 3 region</a:t>
            </a:r>
            <a:endParaRPr lang="en-IN" sz="2800" b="1" dirty="0"/>
          </a:p>
        </p:txBody>
      </p:sp>
      <p:grpSp>
        <p:nvGrpSpPr>
          <p:cNvPr id="19" name="Group 18">
            <a:extLst>
              <a:ext uri="{FF2B5EF4-FFF2-40B4-BE49-F238E27FC236}">
                <a16:creationId xmlns:a16="http://schemas.microsoft.com/office/drawing/2014/main" id="{792CC24E-460D-D20B-3690-5B11745F891E}"/>
              </a:ext>
            </a:extLst>
          </p:cNvPr>
          <p:cNvGrpSpPr/>
          <p:nvPr/>
        </p:nvGrpSpPr>
        <p:grpSpPr>
          <a:xfrm>
            <a:off x="3291840" y="1708815"/>
            <a:ext cx="8107680" cy="718979"/>
            <a:chOff x="3291840" y="1708815"/>
            <a:chExt cx="8107680" cy="718979"/>
          </a:xfrm>
        </p:grpSpPr>
        <p:sp>
          <p:nvSpPr>
            <p:cNvPr id="12" name="TextBox 11">
              <a:extLst>
                <a:ext uri="{FF2B5EF4-FFF2-40B4-BE49-F238E27FC236}">
                  <a16:creationId xmlns:a16="http://schemas.microsoft.com/office/drawing/2014/main" id="{DF82DA01-A207-E821-BC50-F5A1069AF650}"/>
                </a:ext>
              </a:extLst>
            </p:cNvPr>
            <p:cNvSpPr txBox="1"/>
            <p:nvPr/>
          </p:nvSpPr>
          <p:spPr>
            <a:xfrm>
              <a:off x="3291840" y="1904574"/>
              <a:ext cx="8107680" cy="523220"/>
            </a:xfrm>
            <a:prstGeom prst="rect">
              <a:avLst/>
            </a:prstGeom>
            <a:noFill/>
          </p:spPr>
          <p:txBody>
            <a:bodyPr wrap="square">
              <a:spAutoFit/>
            </a:bodyPr>
            <a:lstStyle/>
            <a:p>
              <a:pPr algn="ctr"/>
              <a:r>
                <a:rPr lang="en-US" sz="2800" b="1" dirty="0">
                  <a:solidFill>
                    <a:srgbClr val="7030A0"/>
                  </a:solidFill>
                </a:rPr>
                <a:t>CPU</a:t>
              </a:r>
              <a:r>
                <a:rPr lang="en-US" sz="2800" b="1" dirty="0">
                  <a:solidFill>
                    <a:srgbClr val="FF0000"/>
                  </a:solidFill>
                </a:rPr>
                <a:t> Memory </a:t>
              </a:r>
              <a:r>
                <a:rPr lang="en-US" sz="2800" b="1" dirty="0">
                  <a:solidFill>
                    <a:schemeClr val="accent2">
                      <a:lumMod val="50000"/>
                    </a:schemeClr>
                  </a:solidFill>
                </a:rPr>
                <a:t>Peripherals</a:t>
              </a:r>
              <a:endParaRPr lang="en-IN" sz="2800" dirty="0">
                <a:solidFill>
                  <a:schemeClr val="accent2">
                    <a:lumMod val="50000"/>
                  </a:schemeClr>
                </a:solidFill>
              </a:endParaRPr>
            </a:p>
          </p:txBody>
        </p:sp>
        <p:cxnSp>
          <p:nvCxnSpPr>
            <p:cNvPr id="14" name="Straight Arrow Connector 13">
              <a:extLst>
                <a:ext uri="{FF2B5EF4-FFF2-40B4-BE49-F238E27FC236}">
                  <a16:creationId xmlns:a16="http://schemas.microsoft.com/office/drawing/2014/main" id="{2AA5E213-53C1-6108-1D50-D5EFE5549140}"/>
                </a:ext>
              </a:extLst>
            </p:cNvPr>
            <p:cNvCxnSpPr>
              <a:stCxn id="10" idx="2"/>
            </p:cNvCxnSpPr>
            <p:nvPr/>
          </p:nvCxnSpPr>
          <p:spPr>
            <a:xfrm flipH="1">
              <a:off x="5862320" y="1708815"/>
              <a:ext cx="1524000" cy="2927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20AA5E-5AF3-E582-F5FA-6F16DB48FD6D}"/>
                </a:ext>
              </a:extLst>
            </p:cNvPr>
            <p:cNvCxnSpPr>
              <a:stCxn id="10" idx="2"/>
            </p:cNvCxnSpPr>
            <p:nvPr/>
          </p:nvCxnSpPr>
          <p:spPr>
            <a:xfrm flipH="1">
              <a:off x="7366000" y="1708815"/>
              <a:ext cx="20320" cy="3804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8913D1F-BFD2-2493-23F7-9B1E10C2D53B}"/>
                </a:ext>
              </a:extLst>
            </p:cNvPr>
            <p:cNvCxnSpPr>
              <a:stCxn id="10" idx="2"/>
            </p:cNvCxnSpPr>
            <p:nvPr/>
          </p:nvCxnSpPr>
          <p:spPr>
            <a:xfrm>
              <a:off x="7386320" y="1708815"/>
              <a:ext cx="1463040" cy="3542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A3670947-A59C-9A47-944A-24D171C62FE5}"/>
              </a:ext>
            </a:extLst>
          </p:cNvPr>
          <p:cNvSpPr txBox="1"/>
          <p:nvPr/>
        </p:nvSpPr>
        <p:spPr>
          <a:xfrm>
            <a:off x="3291840" y="2427794"/>
            <a:ext cx="8188960" cy="584775"/>
          </a:xfrm>
          <a:prstGeom prst="rect">
            <a:avLst/>
          </a:prstGeom>
          <a:noFill/>
        </p:spPr>
        <p:txBody>
          <a:bodyPr wrap="square">
            <a:spAutoFit/>
          </a:bodyPr>
          <a:lstStyle/>
          <a:p>
            <a:r>
              <a:rPr lang="en-US" sz="3200" b="1" dirty="0"/>
              <a:t>The higher the bus bandwidth </a:t>
            </a:r>
            <a:endParaRPr lang="en-IN" sz="3200" b="1" dirty="0"/>
          </a:p>
        </p:txBody>
      </p:sp>
      <p:sp>
        <p:nvSpPr>
          <p:cNvPr id="23" name="TextBox 22">
            <a:extLst>
              <a:ext uri="{FF2B5EF4-FFF2-40B4-BE49-F238E27FC236}">
                <a16:creationId xmlns:a16="http://schemas.microsoft.com/office/drawing/2014/main" id="{91FDD015-2EB1-587B-7AE2-3738FCA28A34}"/>
              </a:ext>
            </a:extLst>
          </p:cNvPr>
          <p:cNvSpPr txBox="1"/>
          <p:nvPr/>
        </p:nvSpPr>
        <p:spPr>
          <a:xfrm>
            <a:off x="243840" y="2439889"/>
            <a:ext cx="6096000" cy="523220"/>
          </a:xfrm>
          <a:prstGeom prst="rect">
            <a:avLst/>
          </a:prstGeom>
          <a:noFill/>
        </p:spPr>
        <p:txBody>
          <a:bodyPr wrap="square">
            <a:spAutoFit/>
          </a:bodyPr>
          <a:lstStyle/>
          <a:p>
            <a:r>
              <a:rPr lang="en-US" sz="2800" b="1" dirty="0">
                <a:solidFill>
                  <a:srgbClr val="FF0000"/>
                </a:solidFill>
              </a:rPr>
              <a:t>Wider the data bus</a:t>
            </a:r>
            <a:endParaRPr lang="en-IN" sz="2800" b="1" dirty="0">
              <a:solidFill>
                <a:srgbClr val="FF0000"/>
              </a:solidFill>
            </a:endParaRPr>
          </a:p>
        </p:txBody>
      </p:sp>
      <p:sp>
        <p:nvSpPr>
          <p:cNvPr id="25" name="TextBox 24">
            <a:extLst>
              <a:ext uri="{FF2B5EF4-FFF2-40B4-BE49-F238E27FC236}">
                <a16:creationId xmlns:a16="http://schemas.microsoft.com/office/drawing/2014/main" id="{D109E1F5-BD6A-2902-27FA-6505237848CD}"/>
              </a:ext>
            </a:extLst>
          </p:cNvPr>
          <p:cNvSpPr txBox="1"/>
          <p:nvPr/>
        </p:nvSpPr>
        <p:spPr>
          <a:xfrm>
            <a:off x="2377440" y="3319021"/>
            <a:ext cx="9652000" cy="369332"/>
          </a:xfrm>
          <a:prstGeom prst="rect">
            <a:avLst/>
          </a:prstGeom>
          <a:solidFill>
            <a:schemeClr val="accent2">
              <a:lumMod val="20000"/>
              <a:lumOff val="80000"/>
            </a:schemeClr>
          </a:solidFill>
        </p:spPr>
        <p:txBody>
          <a:bodyPr wrap="square">
            <a:spAutoFit/>
          </a:bodyPr>
          <a:lstStyle/>
          <a:p>
            <a:pPr algn="ctr"/>
            <a:r>
              <a:rPr lang="en-US" b="1" dirty="0">
                <a:solidFill>
                  <a:srgbClr val="FF0000"/>
                </a:solidFill>
              </a:rPr>
              <a:t>Increasing the size for system on-chip (SOC) </a:t>
            </a:r>
            <a:r>
              <a:rPr lang="en-US" b="1" dirty="0"/>
              <a:t>or </a:t>
            </a:r>
            <a:r>
              <a:rPr lang="en-US" b="1" dirty="0">
                <a:solidFill>
                  <a:srgbClr val="00B0F0"/>
                </a:solidFill>
                <a:highlight>
                  <a:srgbClr val="FFFF00"/>
                </a:highlight>
              </a:rPr>
              <a:t>the printed circuit board size for off-chip memory</a:t>
            </a:r>
            <a:endParaRPr lang="en-IN" b="1" dirty="0">
              <a:solidFill>
                <a:srgbClr val="00B0F0"/>
              </a:solidFill>
              <a:highlight>
                <a:srgbClr val="FFFF00"/>
              </a:highlight>
            </a:endParaRPr>
          </a:p>
        </p:txBody>
      </p:sp>
      <p:cxnSp>
        <p:nvCxnSpPr>
          <p:cNvPr id="27" name="Straight Arrow Connector 26">
            <a:extLst>
              <a:ext uri="{FF2B5EF4-FFF2-40B4-BE49-F238E27FC236}">
                <a16:creationId xmlns:a16="http://schemas.microsoft.com/office/drawing/2014/main" id="{115E3661-8093-4748-5DE6-0E3273F2BE1D}"/>
              </a:ext>
            </a:extLst>
          </p:cNvPr>
          <p:cNvCxnSpPr>
            <a:cxnSpLocks/>
            <a:stCxn id="21" idx="2"/>
          </p:cNvCxnSpPr>
          <p:nvPr/>
        </p:nvCxnSpPr>
        <p:spPr>
          <a:xfrm flipH="1">
            <a:off x="5100320" y="3012569"/>
            <a:ext cx="2286000" cy="304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6E92619-E3C2-07EF-D308-AC7207D47424}"/>
              </a:ext>
            </a:extLst>
          </p:cNvPr>
          <p:cNvCxnSpPr>
            <a:cxnSpLocks/>
          </p:cNvCxnSpPr>
          <p:nvPr/>
        </p:nvCxnSpPr>
        <p:spPr>
          <a:xfrm>
            <a:off x="7386320" y="3012569"/>
            <a:ext cx="2722880" cy="304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3EA72A83-B573-34F1-ED16-01DE85D0D63F}"/>
              </a:ext>
            </a:extLst>
          </p:cNvPr>
          <p:cNvGrpSpPr/>
          <p:nvPr/>
        </p:nvGrpSpPr>
        <p:grpSpPr>
          <a:xfrm>
            <a:off x="2377440" y="3010938"/>
            <a:ext cx="9652000" cy="675784"/>
            <a:chOff x="2377440" y="3010938"/>
            <a:chExt cx="9652000" cy="675784"/>
          </a:xfrm>
        </p:grpSpPr>
        <p:sp>
          <p:nvSpPr>
            <p:cNvPr id="32" name="TextBox 31">
              <a:extLst>
                <a:ext uri="{FF2B5EF4-FFF2-40B4-BE49-F238E27FC236}">
                  <a16:creationId xmlns:a16="http://schemas.microsoft.com/office/drawing/2014/main" id="{B93AEDAB-1B5D-6D21-40A9-3C2C6BC4331F}"/>
                </a:ext>
              </a:extLst>
            </p:cNvPr>
            <p:cNvSpPr txBox="1"/>
            <p:nvPr/>
          </p:nvSpPr>
          <p:spPr>
            <a:xfrm>
              <a:off x="2377440" y="3317390"/>
              <a:ext cx="9652000" cy="369332"/>
            </a:xfrm>
            <a:prstGeom prst="rect">
              <a:avLst/>
            </a:prstGeom>
            <a:solidFill>
              <a:schemeClr val="accent2">
                <a:lumMod val="20000"/>
                <a:lumOff val="80000"/>
              </a:schemeClr>
            </a:solidFill>
          </p:spPr>
          <p:txBody>
            <a:bodyPr wrap="square">
              <a:spAutoFit/>
            </a:bodyPr>
            <a:lstStyle/>
            <a:p>
              <a:pPr algn="ctr"/>
              <a:r>
                <a:rPr lang="en-US" b="1" dirty="0">
                  <a:solidFill>
                    <a:srgbClr val="FF0000"/>
                  </a:solidFill>
                </a:rPr>
                <a:t>Increasing the size for system on-chip (SOC) </a:t>
              </a:r>
              <a:r>
                <a:rPr lang="en-US" b="1" dirty="0"/>
                <a:t>or </a:t>
              </a:r>
              <a:r>
                <a:rPr lang="en-US" b="1" dirty="0">
                  <a:solidFill>
                    <a:srgbClr val="00B0F0"/>
                  </a:solidFill>
                  <a:highlight>
                    <a:srgbClr val="FFFF00"/>
                  </a:highlight>
                </a:rPr>
                <a:t>the printed circuit board size for off-chip memory</a:t>
              </a:r>
              <a:endParaRPr lang="en-IN" b="1" dirty="0">
                <a:solidFill>
                  <a:srgbClr val="00B0F0"/>
                </a:solidFill>
                <a:highlight>
                  <a:srgbClr val="FFFF00"/>
                </a:highlight>
              </a:endParaRPr>
            </a:p>
          </p:txBody>
        </p:sp>
        <p:cxnSp>
          <p:nvCxnSpPr>
            <p:cNvPr id="33" name="Straight Arrow Connector 32">
              <a:extLst>
                <a:ext uri="{FF2B5EF4-FFF2-40B4-BE49-F238E27FC236}">
                  <a16:creationId xmlns:a16="http://schemas.microsoft.com/office/drawing/2014/main" id="{5EE1ECC2-FFB0-CD5B-3E22-D9E874ACDDA9}"/>
                </a:ext>
              </a:extLst>
            </p:cNvPr>
            <p:cNvCxnSpPr>
              <a:cxnSpLocks/>
            </p:cNvCxnSpPr>
            <p:nvPr/>
          </p:nvCxnSpPr>
          <p:spPr>
            <a:xfrm flipH="1">
              <a:off x="5100320" y="3010938"/>
              <a:ext cx="2286000" cy="304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30B15C1-C78C-C919-46DC-BE8794024279}"/>
                </a:ext>
              </a:extLst>
            </p:cNvPr>
            <p:cNvCxnSpPr>
              <a:cxnSpLocks/>
            </p:cNvCxnSpPr>
            <p:nvPr/>
          </p:nvCxnSpPr>
          <p:spPr>
            <a:xfrm>
              <a:off x="7386320" y="3010938"/>
              <a:ext cx="2722880" cy="3048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072C29F0-A895-89A0-C7FF-5528890D6C84}"/>
              </a:ext>
            </a:extLst>
          </p:cNvPr>
          <p:cNvSpPr txBox="1"/>
          <p:nvPr/>
        </p:nvSpPr>
        <p:spPr>
          <a:xfrm>
            <a:off x="243840" y="4115202"/>
            <a:ext cx="11785600" cy="830997"/>
          </a:xfrm>
          <a:prstGeom prst="rect">
            <a:avLst/>
          </a:prstGeom>
          <a:noFill/>
        </p:spPr>
        <p:txBody>
          <a:bodyPr wrap="square">
            <a:spAutoFit/>
          </a:bodyPr>
          <a:lstStyle/>
          <a:p>
            <a:pPr algn="ctr"/>
            <a:r>
              <a:rPr lang="en-US" sz="2400" dirty="0">
                <a:solidFill>
                  <a:schemeClr val="bg1"/>
                </a:solidFill>
                <a:highlight>
                  <a:srgbClr val="000080"/>
                </a:highlight>
                <a:latin typeface="Amasis MT Pro Black" panose="02040A04050005020304" pitchFamily="18" charset="0"/>
              </a:rPr>
              <a:t>The speed of the CPU must be matched with the higher bus bandwidth; otherwise, there is no use for a fast CPU.</a:t>
            </a:r>
            <a:endParaRPr lang="en-IN" sz="2400" dirty="0">
              <a:solidFill>
                <a:schemeClr val="bg1"/>
              </a:solidFill>
              <a:highlight>
                <a:srgbClr val="000080"/>
              </a:highlight>
              <a:latin typeface="Amasis MT Pro Black" panose="02040A04050005020304" pitchFamily="18" charset="0"/>
            </a:endParaRPr>
          </a:p>
        </p:txBody>
      </p:sp>
      <p:sp>
        <p:nvSpPr>
          <p:cNvPr id="39" name="TextBox 38">
            <a:extLst>
              <a:ext uri="{FF2B5EF4-FFF2-40B4-BE49-F238E27FC236}">
                <a16:creationId xmlns:a16="http://schemas.microsoft.com/office/drawing/2014/main" id="{3A1517CF-51D2-48F2-D2E2-2D6C43A7070F}"/>
              </a:ext>
            </a:extLst>
          </p:cNvPr>
          <p:cNvSpPr txBox="1"/>
          <p:nvPr/>
        </p:nvSpPr>
        <p:spPr>
          <a:xfrm>
            <a:off x="338756" y="5051110"/>
            <a:ext cx="3912402" cy="1384995"/>
          </a:xfrm>
          <a:prstGeom prst="rect">
            <a:avLst/>
          </a:prstGeom>
          <a:solidFill>
            <a:schemeClr val="accent2">
              <a:lumMod val="20000"/>
              <a:lumOff val="80000"/>
            </a:schemeClr>
          </a:solidFill>
        </p:spPr>
        <p:txBody>
          <a:bodyPr wrap="square">
            <a:spAutoFit/>
          </a:bodyPr>
          <a:lstStyle/>
          <a:p>
            <a:pPr algn="ctr"/>
            <a:r>
              <a:rPr lang="en-US" sz="2800" b="1" dirty="0">
                <a:solidFill>
                  <a:srgbClr val="00B050"/>
                </a:solidFill>
              </a:rPr>
              <a:t>Bus bandwidth is measured in MB (megabytes) per second</a:t>
            </a:r>
            <a:endParaRPr lang="en-IN" sz="2800" b="1" dirty="0">
              <a:solidFill>
                <a:srgbClr val="00B050"/>
              </a:solidFill>
            </a:endParaRPr>
          </a:p>
        </p:txBody>
      </p:sp>
      <p:pic>
        <p:nvPicPr>
          <p:cNvPr id="41" name="Picture 40">
            <a:extLst>
              <a:ext uri="{FF2B5EF4-FFF2-40B4-BE49-F238E27FC236}">
                <a16:creationId xmlns:a16="http://schemas.microsoft.com/office/drawing/2014/main" id="{1D8C8D55-4FE3-AC2E-299A-DECE233AEBE5}"/>
              </a:ext>
            </a:extLst>
          </p:cNvPr>
          <p:cNvPicPr>
            <a:picLocks noChangeAspect="1"/>
          </p:cNvPicPr>
          <p:nvPr/>
        </p:nvPicPr>
        <p:blipFill>
          <a:blip r:embed="rId3"/>
          <a:stretch>
            <a:fillRect/>
          </a:stretch>
        </p:blipFill>
        <p:spPr>
          <a:xfrm>
            <a:off x="3670041" y="5458493"/>
            <a:ext cx="8183203" cy="520002"/>
          </a:xfrm>
          <a:prstGeom prst="rect">
            <a:avLst/>
          </a:prstGeom>
          <a:ln w="28575">
            <a:solidFill>
              <a:srgbClr val="00B050"/>
            </a:solidFill>
          </a:ln>
        </p:spPr>
      </p:pic>
    </p:spTree>
    <p:extLst>
      <p:ext uri="{BB962C8B-B14F-4D97-AF65-F5344CB8AC3E}">
        <p14:creationId xmlns:p14="http://schemas.microsoft.com/office/powerpoint/2010/main" val="143198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8" grpId="0"/>
      <p:bldP spid="10" grpId="0"/>
      <p:bldP spid="37" grpId="0"/>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D5AC11-5914-D54A-4695-3FEF3684DA94}"/>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153BF983-2A70-1A0A-FDD7-11A938B3C5CC}"/>
              </a:ext>
            </a:extLst>
          </p:cNvPr>
          <p:cNvSpPr txBox="1"/>
          <p:nvPr/>
        </p:nvSpPr>
        <p:spPr>
          <a:xfrm>
            <a:off x="1026696" y="1208361"/>
            <a:ext cx="10411326" cy="1754326"/>
          </a:xfrm>
          <a:prstGeom prst="rect">
            <a:avLst/>
          </a:prstGeom>
          <a:noFill/>
        </p:spPr>
        <p:txBody>
          <a:bodyPr wrap="square">
            <a:spAutoFit/>
          </a:bodyPr>
          <a:lstStyle/>
          <a:p>
            <a:r>
              <a:rPr lang="en-US" sz="3600" b="1" dirty="0"/>
              <a:t>There are two ways to increase the bus bandwidth: </a:t>
            </a:r>
          </a:p>
          <a:p>
            <a:pPr marL="342900" indent="-342900">
              <a:buFont typeface="+mj-lt"/>
              <a:buAutoNum type="arabicPeriod"/>
            </a:pPr>
            <a:r>
              <a:rPr lang="en-US" sz="3600" dirty="0"/>
              <a:t>Either use a wider data bus or </a:t>
            </a:r>
          </a:p>
          <a:p>
            <a:pPr marL="342900" indent="-342900">
              <a:buFont typeface="+mj-lt"/>
              <a:buAutoNum type="arabicPeriod"/>
            </a:pPr>
            <a:r>
              <a:rPr lang="en-US" sz="3600" dirty="0"/>
              <a:t>shorten the bus cycle time (or do both)</a:t>
            </a:r>
            <a:endParaRPr lang="en-IN" sz="3600" dirty="0"/>
          </a:p>
        </p:txBody>
      </p:sp>
      <p:sp>
        <p:nvSpPr>
          <p:cNvPr id="6" name="TextBox 5">
            <a:extLst>
              <a:ext uri="{FF2B5EF4-FFF2-40B4-BE49-F238E27FC236}">
                <a16:creationId xmlns:a16="http://schemas.microsoft.com/office/drawing/2014/main" id="{310D334F-E1DC-3815-5EAF-9098533566B3}"/>
              </a:ext>
            </a:extLst>
          </p:cNvPr>
          <p:cNvSpPr txBox="1"/>
          <p:nvPr/>
        </p:nvSpPr>
        <p:spPr>
          <a:xfrm>
            <a:off x="184484" y="3356705"/>
            <a:ext cx="11823032" cy="1077218"/>
          </a:xfrm>
          <a:prstGeom prst="rect">
            <a:avLst/>
          </a:prstGeom>
          <a:noFill/>
        </p:spPr>
        <p:txBody>
          <a:bodyPr wrap="square">
            <a:spAutoFit/>
          </a:bodyPr>
          <a:lstStyle/>
          <a:p>
            <a:pPr algn="just"/>
            <a:r>
              <a:rPr lang="en-US" sz="3200" b="1" dirty="0">
                <a:solidFill>
                  <a:srgbClr val="C00000"/>
                </a:solidFill>
              </a:rPr>
              <a:t>Although the processor’s speed can go to 1 GHz or higher, the bus speed for off-chip memory is limited to around 200 </a:t>
            </a:r>
            <a:r>
              <a:rPr lang="en-US" sz="3200" b="1" dirty="0" err="1">
                <a:solidFill>
                  <a:srgbClr val="C00000"/>
                </a:solidFill>
              </a:rPr>
              <a:t>MHz.</a:t>
            </a:r>
            <a:endParaRPr lang="en-IN" sz="3200" b="1" dirty="0">
              <a:solidFill>
                <a:srgbClr val="C00000"/>
              </a:solidFill>
            </a:endParaRPr>
          </a:p>
        </p:txBody>
      </p:sp>
    </p:spTree>
    <p:extLst>
      <p:ext uri="{BB962C8B-B14F-4D97-AF65-F5344CB8AC3E}">
        <p14:creationId xmlns:p14="http://schemas.microsoft.com/office/powerpoint/2010/main" val="397417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D7AAE5-BD5A-2EF0-F732-055CDD3D22A1}"/>
              </a:ext>
            </a:extLst>
          </p:cNvPr>
          <p:cNvSpPr>
            <a:spLocks noGrp="1"/>
          </p:cNvSpPr>
          <p:nvPr>
            <p:ph type="ftr" sz="quarter" idx="11"/>
          </p:nvPr>
        </p:nvSpPr>
        <p:spPr/>
        <p:txBody>
          <a:bodyPr/>
          <a:lstStyle/>
          <a:p>
            <a:r>
              <a:rPr lang="en-US"/>
              <a:t>ARM Assembly Language Programming &amp; Architecture by Mazidi, et al.</a:t>
            </a:r>
          </a:p>
        </p:txBody>
      </p:sp>
      <p:grpSp>
        <p:nvGrpSpPr>
          <p:cNvPr id="9" name="Group 8">
            <a:extLst>
              <a:ext uri="{FF2B5EF4-FFF2-40B4-BE49-F238E27FC236}">
                <a16:creationId xmlns:a16="http://schemas.microsoft.com/office/drawing/2014/main" id="{E503E510-3E2E-D8DD-D843-F2C2D2808B00}"/>
              </a:ext>
            </a:extLst>
          </p:cNvPr>
          <p:cNvGrpSpPr/>
          <p:nvPr/>
        </p:nvGrpSpPr>
        <p:grpSpPr>
          <a:xfrm>
            <a:off x="496019" y="332443"/>
            <a:ext cx="11322170" cy="1416341"/>
            <a:chOff x="496019" y="332443"/>
            <a:chExt cx="11322170" cy="1416341"/>
          </a:xfrm>
        </p:grpSpPr>
        <p:sp>
          <p:nvSpPr>
            <p:cNvPr id="4" name="TextBox 3">
              <a:extLst>
                <a:ext uri="{FF2B5EF4-FFF2-40B4-BE49-F238E27FC236}">
                  <a16:creationId xmlns:a16="http://schemas.microsoft.com/office/drawing/2014/main" id="{8D650AD2-1AD8-7C71-4C8E-CFAEC750EEB4}"/>
                </a:ext>
              </a:extLst>
            </p:cNvPr>
            <p:cNvSpPr txBox="1"/>
            <p:nvPr/>
          </p:nvSpPr>
          <p:spPr>
            <a:xfrm>
              <a:off x="496019" y="332443"/>
              <a:ext cx="11322170" cy="461665"/>
            </a:xfrm>
            <a:prstGeom prst="rect">
              <a:avLst/>
            </a:prstGeom>
            <a:noFill/>
          </p:spPr>
          <p:txBody>
            <a:bodyPr wrap="square">
              <a:spAutoFit/>
            </a:bodyPr>
            <a:lstStyle/>
            <a:p>
              <a:r>
                <a:rPr lang="en-US" sz="2400" b="1" dirty="0"/>
                <a:t>Calculate memory bus bandwidth for the following CPU if the bus speed is 100 </a:t>
              </a:r>
              <a:r>
                <a:rPr lang="en-US" sz="2400" b="1" dirty="0" err="1"/>
                <a:t>MHz.</a:t>
              </a:r>
              <a:r>
                <a:rPr lang="en-US" sz="2400" b="1" dirty="0"/>
                <a:t> </a:t>
              </a:r>
              <a:endParaRPr lang="en-IN" sz="2400" b="1" dirty="0"/>
            </a:p>
          </p:txBody>
        </p:sp>
        <p:pic>
          <p:nvPicPr>
            <p:cNvPr id="6" name="Picture 5">
              <a:extLst>
                <a:ext uri="{FF2B5EF4-FFF2-40B4-BE49-F238E27FC236}">
                  <a16:creationId xmlns:a16="http://schemas.microsoft.com/office/drawing/2014/main" id="{4C939EB3-2039-299A-3305-A04D949FFA5D}"/>
                </a:ext>
              </a:extLst>
            </p:cNvPr>
            <p:cNvPicPr>
              <a:picLocks noChangeAspect="1"/>
            </p:cNvPicPr>
            <p:nvPr/>
          </p:nvPicPr>
          <p:blipFill>
            <a:blip r:embed="rId2"/>
            <a:stretch>
              <a:fillRect/>
            </a:stretch>
          </p:blipFill>
          <p:spPr>
            <a:xfrm>
              <a:off x="496019" y="794108"/>
              <a:ext cx="6156199" cy="954676"/>
            </a:xfrm>
            <a:prstGeom prst="rect">
              <a:avLst/>
            </a:prstGeom>
          </p:spPr>
        </p:pic>
      </p:grpSp>
      <p:pic>
        <p:nvPicPr>
          <p:cNvPr id="8" name="Picture 7">
            <a:extLst>
              <a:ext uri="{FF2B5EF4-FFF2-40B4-BE49-F238E27FC236}">
                <a16:creationId xmlns:a16="http://schemas.microsoft.com/office/drawing/2014/main" id="{DAF8063D-C5C8-86FF-4C15-2834B66FE469}"/>
              </a:ext>
            </a:extLst>
          </p:cNvPr>
          <p:cNvPicPr>
            <a:picLocks noChangeAspect="1"/>
          </p:cNvPicPr>
          <p:nvPr/>
        </p:nvPicPr>
        <p:blipFill rotWithShape="1">
          <a:blip r:embed="rId3"/>
          <a:srcRect t="12998"/>
          <a:stretch/>
        </p:blipFill>
        <p:spPr>
          <a:xfrm>
            <a:off x="496019" y="1774763"/>
            <a:ext cx="9726283" cy="4575063"/>
          </a:xfrm>
          <a:prstGeom prst="rect">
            <a:avLst/>
          </a:prstGeom>
        </p:spPr>
      </p:pic>
    </p:spTree>
    <p:extLst>
      <p:ext uri="{BB962C8B-B14F-4D97-AF65-F5344CB8AC3E}">
        <p14:creationId xmlns:p14="http://schemas.microsoft.com/office/powerpoint/2010/main" val="273291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7686" y="567057"/>
            <a:ext cx="11112476" cy="4647426"/>
          </a:xfrm>
          <a:prstGeom prst="rect">
            <a:avLst/>
          </a:prstGeom>
        </p:spPr>
        <p:txBody>
          <a:bodyPr wrap="square">
            <a:spAutoFit/>
          </a:bodyPr>
          <a:lstStyle/>
          <a:p>
            <a:pPr algn="just"/>
            <a:r>
              <a:rPr lang="en-IN" sz="4400" b="1" i="0" u="none" strike="noStrike" baseline="0" dirty="0">
                <a:latin typeface="LiberationSerif-Bold"/>
              </a:rPr>
              <a:t>Code memory region</a:t>
            </a:r>
          </a:p>
          <a:p>
            <a:pPr algn="just"/>
            <a:endParaRPr lang="en-IN" sz="2800" b="1" i="0" u="none" strike="noStrike" baseline="0" dirty="0">
              <a:latin typeface="LiberationSerif-Bold"/>
            </a:endParaRPr>
          </a:p>
          <a:p>
            <a:pPr marL="457200" indent="-457200" algn="just">
              <a:buFont typeface="Arial" panose="020B0604020202020204" pitchFamily="34" charset="0"/>
              <a:buChar char="•"/>
            </a:pPr>
            <a:r>
              <a:rPr lang="en-IN" sz="3200" b="0" i="0" u="none" strike="noStrike" baseline="0" dirty="0">
                <a:latin typeface="LiberationSerif"/>
              </a:rPr>
              <a:t>The 4 GB of ARM memory space is organized as 1G × 32 bits since the ARM</a:t>
            </a:r>
            <a:r>
              <a:rPr lang="en-IN" sz="3200" b="0" i="0" u="none" strike="noStrike" dirty="0">
                <a:latin typeface="LiberationSerif"/>
              </a:rPr>
              <a:t> </a:t>
            </a:r>
            <a:r>
              <a:rPr lang="en-IN" sz="3200" b="0" i="0" u="none" strike="noStrike" baseline="0" dirty="0">
                <a:latin typeface="LiberationSerif"/>
              </a:rPr>
              <a:t>instructions are 32-bit. </a:t>
            </a:r>
          </a:p>
          <a:p>
            <a:pPr marL="457200" indent="-457200" algn="just">
              <a:buFont typeface="Arial" panose="020B0604020202020204" pitchFamily="34" charset="0"/>
              <a:buChar char="•"/>
            </a:pPr>
            <a:r>
              <a:rPr lang="en-IN" sz="3200" b="0" i="0" u="none" strike="noStrike" baseline="0" dirty="0">
                <a:latin typeface="LiberationSerif"/>
              </a:rPr>
              <a:t>The internal data bus of the ARM is 32-bit, allowing the transfer of</a:t>
            </a:r>
            <a:r>
              <a:rPr lang="en-IN" sz="3200" b="0" i="0" u="none" strike="noStrike" dirty="0">
                <a:latin typeface="LiberationSerif"/>
              </a:rPr>
              <a:t> </a:t>
            </a:r>
            <a:r>
              <a:rPr lang="en-IN" sz="3200" b="0" i="0" u="none" strike="noStrike" baseline="0" dirty="0">
                <a:latin typeface="LiberationSerif"/>
              </a:rPr>
              <a:t>one instruction into the CPU every clock cycle.</a:t>
            </a:r>
            <a:r>
              <a:rPr lang="en-IN" sz="3200" b="0" i="0" u="none" strike="noStrike" dirty="0">
                <a:latin typeface="LiberationSerif"/>
              </a:rPr>
              <a:t> </a:t>
            </a:r>
          </a:p>
          <a:p>
            <a:pPr marL="457200" indent="-457200" algn="just">
              <a:buFont typeface="Arial" panose="020B0604020202020204" pitchFamily="34" charset="0"/>
              <a:buChar char="•"/>
            </a:pPr>
            <a:r>
              <a:rPr lang="en-IN" sz="3200" b="0" i="0" u="none" strike="noStrike" baseline="0" dirty="0">
                <a:latin typeface="LiberationSerif"/>
              </a:rPr>
              <a:t>The fetching of an instruction in every clock cycle can work only if</a:t>
            </a:r>
            <a:r>
              <a:rPr lang="en-IN" sz="3200" b="0" i="0" u="none" strike="noStrike" dirty="0">
                <a:latin typeface="LiberationSerif"/>
              </a:rPr>
              <a:t> </a:t>
            </a:r>
            <a:r>
              <a:rPr lang="en-IN" sz="3200" b="0" i="0" u="none" strike="noStrike" baseline="0" dirty="0">
                <a:latin typeface="LiberationSerif"/>
              </a:rPr>
              <a:t>the code is word aligned, meaning each instruction is placed at an address location ending</a:t>
            </a:r>
            <a:r>
              <a:rPr lang="en-IN" sz="3200" b="0" i="0" u="none" strike="noStrike" dirty="0">
                <a:latin typeface="LiberationSerif"/>
              </a:rPr>
              <a:t> </a:t>
            </a:r>
            <a:r>
              <a:rPr lang="en-IN" sz="3200" b="0" i="0" u="none" strike="noStrike" baseline="0" dirty="0">
                <a:latin typeface="LiberationSerif"/>
              </a:rPr>
              <a:t>with 0, 4, 8, or C.</a:t>
            </a:r>
            <a:endParaRPr lang="en-IN" sz="3200" dirty="0"/>
          </a:p>
        </p:txBody>
      </p:sp>
      <p:sp>
        <p:nvSpPr>
          <p:cNvPr id="3" name="Footer Placeholder 2"/>
          <p:cNvSpPr>
            <a:spLocks noGrp="1"/>
          </p:cNvSpPr>
          <p:nvPr>
            <p:ph type="ftr" sz="quarter" idx="11"/>
          </p:nvPr>
        </p:nvSpPr>
        <p:spPr>
          <a:xfrm>
            <a:off x="7259471" y="6329054"/>
            <a:ext cx="4695967"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187290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FE89A2-5B38-84B7-F36A-E1C9EB4FDDAF}"/>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76B0654D-5890-577F-0666-BA2F2BE0DE1F}"/>
              </a:ext>
            </a:extLst>
          </p:cNvPr>
          <p:cNvPicPr>
            <a:picLocks noChangeAspect="1"/>
          </p:cNvPicPr>
          <p:nvPr/>
        </p:nvPicPr>
        <p:blipFill>
          <a:blip r:embed="rId3"/>
          <a:stretch>
            <a:fillRect/>
          </a:stretch>
        </p:blipFill>
        <p:spPr>
          <a:xfrm>
            <a:off x="228667" y="586596"/>
            <a:ext cx="11734666" cy="4295953"/>
          </a:xfrm>
          <a:prstGeom prst="rect">
            <a:avLst/>
          </a:prstGeom>
        </p:spPr>
      </p:pic>
    </p:spTree>
    <p:extLst>
      <p:ext uri="{BB962C8B-B14F-4D97-AF65-F5344CB8AC3E}">
        <p14:creationId xmlns:p14="http://schemas.microsoft.com/office/powerpoint/2010/main" val="368439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640891-2C5D-3F50-E533-CCF2DEFC6A16}"/>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B2DC76EC-E08E-7C23-3BF0-5BEAA0DE3676}"/>
              </a:ext>
            </a:extLst>
          </p:cNvPr>
          <p:cNvPicPr>
            <a:picLocks noChangeAspect="1"/>
          </p:cNvPicPr>
          <p:nvPr/>
        </p:nvPicPr>
        <p:blipFill rotWithShape="1">
          <a:blip r:embed="rId2"/>
          <a:srcRect r="15306"/>
          <a:stretch/>
        </p:blipFill>
        <p:spPr>
          <a:xfrm>
            <a:off x="725171" y="1607044"/>
            <a:ext cx="10741658" cy="2977268"/>
          </a:xfrm>
          <a:prstGeom prst="rect">
            <a:avLst/>
          </a:prstGeom>
        </p:spPr>
      </p:pic>
    </p:spTree>
    <p:extLst>
      <p:ext uri="{BB962C8B-B14F-4D97-AF65-F5344CB8AC3E}">
        <p14:creationId xmlns:p14="http://schemas.microsoft.com/office/powerpoint/2010/main" val="190893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DA175B-9C49-DEC6-65A6-603E042D691F}"/>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7DF59A69-CD32-693F-D9BB-D4A1973DCD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400" y="487702"/>
            <a:ext cx="10696755" cy="5253263"/>
          </a:xfrm>
          <a:prstGeom prst="rect">
            <a:avLst/>
          </a:prstGeom>
        </p:spPr>
      </p:pic>
    </p:spTree>
    <p:extLst>
      <p:ext uri="{BB962C8B-B14F-4D97-AF65-F5344CB8AC3E}">
        <p14:creationId xmlns:p14="http://schemas.microsoft.com/office/powerpoint/2010/main" val="112187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75" y="201989"/>
            <a:ext cx="10529888" cy="2246769"/>
          </a:xfrm>
          <a:prstGeom prst="rect">
            <a:avLst/>
          </a:prstGeom>
        </p:spPr>
        <p:txBody>
          <a:bodyPr wrap="square">
            <a:spAutoFit/>
          </a:bodyPr>
          <a:lstStyle/>
          <a:p>
            <a:pPr algn="just"/>
            <a:r>
              <a:rPr lang="en-IN" sz="2800" b="1" i="0" u="none" strike="noStrike" baseline="0" dirty="0">
                <a:latin typeface="LiberationSerif-Bold"/>
              </a:rPr>
              <a:t>SRAM memory region</a:t>
            </a:r>
          </a:p>
          <a:p>
            <a:pPr marL="457200" indent="-457200" algn="just">
              <a:buFont typeface="Arial" panose="020B0604020202020204" pitchFamily="34" charset="0"/>
              <a:buChar char="•"/>
            </a:pPr>
            <a:r>
              <a:rPr lang="en-IN" sz="2800" b="0" i="0" u="none" strike="noStrike" baseline="0" dirty="0">
                <a:latin typeface="LiberationSerif"/>
              </a:rPr>
              <a:t>A section of the memory space is used by SRAM. The SRAM can be on-chip or </a:t>
            </a:r>
            <a:r>
              <a:rPr lang="en-IN" sz="2800" b="0" i="0" u="none" strike="noStrike" baseline="0" dirty="0" err="1">
                <a:latin typeface="LiberationSerif"/>
              </a:rPr>
              <a:t>offchip</a:t>
            </a:r>
            <a:r>
              <a:rPr lang="en-IN" sz="2800" dirty="0">
                <a:latin typeface="LiberationSerif"/>
              </a:rPr>
              <a:t>  </a:t>
            </a:r>
            <a:r>
              <a:rPr lang="en-IN" sz="2800" b="0" i="0" u="none" strike="noStrike" baseline="0" dirty="0">
                <a:latin typeface="LiberationSerif"/>
              </a:rPr>
              <a:t>(external). </a:t>
            </a:r>
          </a:p>
          <a:p>
            <a:pPr marL="457200" indent="-457200" algn="just">
              <a:buFont typeface="Arial" panose="020B0604020202020204" pitchFamily="34" charset="0"/>
              <a:buChar char="•"/>
            </a:pPr>
            <a:r>
              <a:rPr lang="en-IN" sz="2800" b="0" i="0" u="none" strike="noStrike" baseline="0" dirty="0">
                <a:latin typeface="LiberationSerif"/>
              </a:rPr>
              <a:t> This on-chip SRAM</a:t>
            </a:r>
            <a:r>
              <a:rPr lang="en-IN" sz="2800" b="0" i="0" u="none" strike="noStrike" dirty="0">
                <a:latin typeface="LiberationSerif"/>
              </a:rPr>
              <a:t> </a:t>
            </a:r>
            <a:r>
              <a:rPr lang="en-IN" sz="2800" b="0" i="0" u="none" strike="noStrike" baseline="0" dirty="0">
                <a:latin typeface="LiberationSerif"/>
              </a:rPr>
              <a:t>is used by the CPU</a:t>
            </a:r>
            <a:r>
              <a:rPr lang="en-IN" sz="2800" b="0" i="0" u="none" strike="noStrike" dirty="0">
                <a:latin typeface="LiberationSerif"/>
              </a:rPr>
              <a:t> </a:t>
            </a:r>
            <a:r>
              <a:rPr lang="en-IN" sz="2800" b="0" i="0" u="none" strike="noStrike" baseline="0" dirty="0">
                <a:latin typeface="LiberationSerif"/>
              </a:rPr>
              <a:t>to store parameters. It is also used by the CPU for the</a:t>
            </a:r>
            <a:r>
              <a:rPr lang="en-IN" sz="2800" b="0" i="0" u="none" strike="noStrike" dirty="0">
                <a:latin typeface="LiberationSerif"/>
              </a:rPr>
              <a:t> </a:t>
            </a:r>
            <a:r>
              <a:rPr lang="en-IN" sz="2800" b="0" i="0" u="none" strike="noStrike" baseline="0" dirty="0">
                <a:latin typeface="LiberationSerif"/>
              </a:rPr>
              <a:t>purpose of the stack.  </a:t>
            </a:r>
            <a:endParaRPr lang="en-IN" sz="2800" dirty="0"/>
          </a:p>
        </p:txBody>
      </p:sp>
      <p:sp>
        <p:nvSpPr>
          <p:cNvPr id="3" name="Rectangle 2"/>
          <p:cNvSpPr/>
          <p:nvPr/>
        </p:nvSpPr>
        <p:spPr>
          <a:xfrm>
            <a:off x="778669" y="2712214"/>
            <a:ext cx="10401300" cy="3539430"/>
          </a:xfrm>
          <a:prstGeom prst="rect">
            <a:avLst/>
          </a:prstGeom>
        </p:spPr>
        <p:txBody>
          <a:bodyPr wrap="square">
            <a:spAutoFit/>
          </a:bodyPr>
          <a:lstStyle/>
          <a:p>
            <a:pPr algn="just"/>
            <a:r>
              <a:rPr lang="en-IN" sz="2800" b="1" i="0" u="none" strike="noStrike" baseline="0" dirty="0">
                <a:latin typeface="LiberationSerif-Bold"/>
              </a:rPr>
              <a:t>Data misalignment in SRAM</a:t>
            </a:r>
          </a:p>
          <a:p>
            <a:pPr marL="457200" indent="-457200" algn="just">
              <a:buFont typeface="Arial" panose="020B0604020202020204" pitchFamily="34" charset="0"/>
              <a:buChar char="•"/>
            </a:pPr>
            <a:r>
              <a:rPr lang="en-IN" sz="2800" b="0" i="0" u="none" strike="noStrike" baseline="0" dirty="0">
                <a:latin typeface="LiberationSerif"/>
              </a:rPr>
              <a:t>If the</a:t>
            </a:r>
            <a:r>
              <a:rPr lang="en-IN" sz="2800" b="0" i="0" u="none" strike="noStrike" dirty="0">
                <a:latin typeface="LiberationSerif"/>
              </a:rPr>
              <a:t> </a:t>
            </a:r>
            <a:r>
              <a:rPr lang="en-IN" sz="2800" b="0" i="0" u="none" strike="noStrike" baseline="0" dirty="0">
                <a:latin typeface="LiberationSerif"/>
              </a:rPr>
              <a:t>data is aligned, for every memory read cycle, the ARM brings in 4 bytes of information</a:t>
            </a:r>
            <a:r>
              <a:rPr lang="en-IN" sz="2800" b="0" i="0" u="none" strike="noStrike" dirty="0">
                <a:latin typeface="LiberationSerif"/>
              </a:rPr>
              <a:t> </a:t>
            </a:r>
            <a:r>
              <a:rPr lang="en-IN" sz="2800" b="0" i="0" u="none" strike="noStrike" baseline="0" dirty="0">
                <a:latin typeface="LiberationSerif"/>
              </a:rPr>
              <a:t>(data or code) using the D31–D0 data bus.  </a:t>
            </a:r>
          </a:p>
          <a:p>
            <a:pPr marL="457200" indent="-457200" algn="just">
              <a:buFont typeface="Arial" panose="020B0604020202020204" pitchFamily="34" charset="0"/>
              <a:buChar char="•"/>
            </a:pPr>
            <a:r>
              <a:rPr lang="en-IN" sz="2800" dirty="0">
                <a:latin typeface="LiberationSerif"/>
              </a:rPr>
              <a:t>The single cycle access of memory is also used by ARM to bring into registers 4 bytes of data every clock cycle assuming that the data is aligned. To make sure that data are also aligned we use the align directive.  </a:t>
            </a:r>
          </a:p>
        </p:txBody>
      </p:sp>
      <p:sp>
        <p:nvSpPr>
          <p:cNvPr id="4" name="Footer Placeholder 3"/>
          <p:cNvSpPr>
            <a:spLocks noGrp="1"/>
          </p:cNvSpPr>
          <p:nvPr>
            <p:ph type="ftr" sz="quarter" idx="11"/>
          </p:nvPr>
        </p:nvSpPr>
        <p:spPr>
          <a:xfrm>
            <a:off x="6987654" y="6332537"/>
            <a:ext cx="4932528"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230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546" y="172522"/>
            <a:ext cx="4961615" cy="523220"/>
          </a:xfrm>
          <a:prstGeom prst="rect">
            <a:avLst/>
          </a:prstGeom>
        </p:spPr>
        <p:txBody>
          <a:bodyPr wrap="none">
            <a:spAutoFit/>
          </a:bodyPr>
          <a:lstStyle/>
          <a:p>
            <a:r>
              <a:rPr lang="en-IN" sz="2800" b="1" i="0" u="none" strike="noStrike" baseline="0" dirty="0">
                <a:latin typeface="LiberationSerif-Bold"/>
              </a:rPr>
              <a:t>Accessing non-aligned data</a:t>
            </a:r>
            <a:endParaRPr lang="en-IN" sz="2800" dirty="0"/>
          </a:p>
        </p:txBody>
      </p:sp>
      <p:pic>
        <p:nvPicPr>
          <p:cNvPr id="3" name="Picture 2"/>
          <p:cNvPicPr>
            <a:picLocks noChangeAspect="1"/>
          </p:cNvPicPr>
          <p:nvPr/>
        </p:nvPicPr>
        <p:blipFill>
          <a:blip r:embed="rId3"/>
          <a:stretch>
            <a:fillRect/>
          </a:stretch>
        </p:blipFill>
        <p:spPr>
          <a:xfrm>
            <a:off x="2435787" y="649237"/>
            <a:ext cx="9349249" cy="5716407"/>
          </a:xfrm>
          <a:prstGeom prst="rect">
            <a:avLst/>
          </a:prstGeom>
        </p:spPr>
      </p:pic>
      <p:sp>
        <p:nvSpPr>
          <p:cNvPr id="4" name="Rectangle 3"/>
          <p:cNvSpPr/>
          <p:nvPr/>
        </p:nvSpPr>
        <p:spPr>
          <a:xfrm>
            <a:off x="1217782" y="6321401"/>
            <a:ext cx="5643340" cy="369332"/>
          </a:xfrm>
          <a:prstGeom prst="rect">
            <a:avLst/>
          </a:prstGeom>
        </p:spPr>
        <p:txBody>
          <a:bodyPr wrap="none">
            <a:spAutoFit/>
          </a:bodyPr>
          <a:lstStyle/>
          <a:p>
            <a:r>
              <a:rPr lang="en-IN" b="1" i="0" u="none" strike="noStrike" baseline="0" dirty="0">
                <a:latin typeface="LiberationSerif-Bold"/>
              </a:rPr>
              <a:t>Memory Access for Aligned and Non-aligned Data</a:t>
            </a:r>
            <a:endParaRPr lang="en-IN" dirty="0"/>
          </a:p>
        </p:txBody>
      </p:sp>
      <p:sp>
        <p:nvSpPr>
          <p:cNvPr id="5" name="Rectangle 4"/>
          <p:cNvSpPr/>
          <p:nvPr/>
        </p:nvSpPr>
        <p:spPr>
          <a:xfrm>
            <a:off x="413546" y="1172457"/>
            <a:ext cx="1872454" cy="646331"/>
          </a:xfrm>
          <a:prstGeom prst="rect">
            <a:avLst/>
          </a:prstGeom>
        </p:spPr>
        <p:txBody>
          <a:bodyPr wrap="square">
            <a:spAutoFit/>
          </a:bodyPr>
          <a:lstStyle/>
          <a:p>
            <a:r>
              <a:rPr lang="en-IN" b="0" i="0" u="none" strike="noStrike" baseline="0" dirty="0">
                <a:latin typeface="LiberationSerif"/>
              </a:rPr>
              <a:t>LDR R1,</a:t>
            </a:r>
            <a:r>
              <a:rPr lang="en-IN" b="0" i="0" u="none" strike="noStrike" dirty="0">
                <a:latin typeface="LiberationSerif"/>
              </a:rPr>
              <a:t> </a:t>
            </a:r>
            <a:r>
              <a:rPr lang="en-IN" b="0" i="0" u="none" strike="noStrike" baseline="0" dirty="0">
                <a:latin typeface="LiberationSerif"/>
              </a:rPr>
              <a:t>[R0]  R0=0x80000000</a:t>
            </a:r>
            <a:endParaRPr lang="en-IN" dirty="0"/>
          </a:p>
        </p:txBody>
      </p:sp>
      <p:sp>
        <p:nvSpPr>
          <p:cNvPr id="6" name="Rectangle 5"/>
          <p:cNvSpPr/>
          <p:nvPr/>
        </p:nvSpPr>
        <p:spPr>
          <a:xfrm>
            <a:off x="274755" y="2838298"/>
            <a:ext cx="2150036" cy="3170099"/>
          </a:xfrm>
          <a:prstGeom prst="rect">
            <a:avLst/>
          </a:prstGeom>
        </p:spPr>
        <p:txBody>
          <a:bodyPr wrap="square">
            <a:spAutoFit/>
          </a:bodyPr>
          <a:lstStyle/>
          <a:p>
            <a:r>
              <a:rPr lang="en-IN" sz="2000" b="0" i="0" u="none" strike="noStrike" baseline="0" dirty="0">
                <a:latin typeface="LiberationSerif"/>
              </a:rPr>
              <a:t>LDR R1,</a:t>
            </a:r>
            <a:r>
              <a:rPr lang="en-IN" sz="2000" b="0" i="0" u="none" strike="noStrike" dirty="0">
                <a:latin typeface="LiberationSerif"/>
              </a:rPr>
              <a:t> </a:t>
            </a:r>
            <a:r>
              <a:rPr lang="en-IN" sz="2000" b="0" i="0" u="none" strike="noStrike" baseline="0" dirty="0">
                <a:latin typeface="LiberationSerif"/>
              </a:rPr>
              <a:t>[R0]  R0=0x80000001 </a:t>
            </a:r>
            <a:r>
              <a:rPr lang="en-IN" sz="2000" dirty="0"/>
              <a:t>7 bytes contents of memory locations 0x80000000 through 0x80000007 are being fetched in two consecutive</a:t>
            </a:r>
          </a:p>
          <a:p>
            <a:r>
              <a:rPr lang="en-IN" sz="2000" dirty="0"/>
              <a:t>Cycles.</a:t>
            </a:r>
          </a:p>
        </p:txBody>
      </p:sp>
      <p:sp>
        <p:nvSpPr>
          <p:cNvPr id="7" name="Footer Placeholder 6"/>
          <p:cNvSpPr>
            <a:spLocks noGrp="1"/>
          </p:cNvSpPr>
          <p:nvPr>
            <p:ph type="ftr" sz="quarter" idx="11"/>
          </p:nvPr>
        </p:nvSpPr>
        <p:spPr>
          <a:xfrm>
            <a:off x="7438030" y="6423827"/>
            <a:ext cx="4647256"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06466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23CA47-CE4F-BACF-D727-F3667F35F51C}"/>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63DA6769-3966-ADB9-266F-F27AFAC5B2A4}"/>
              </a:ext>
            </a:extLst>
          </p:cNvPr>
          <p:cNvPicPr>
            <a:picLocks noChangeAspect="1"/>
          </p:cNvPicPr>
          <p:nvPr/>
        </p:nvPicPr>
        <p:blipFill>
          <a:blip r:embed="rId2"/>
          <a:stretch>
            <a:fillRect/>
          </a:stretch>
        </p:blipFill>
        <p:spPr>
          <a:xfrm>
            <a:off x="246066" y="1449239"/>
            <a:ext cx="11887996" cy="1979762"/>
          </a:xfrm>
          <a:prstGeom prst="rect">
            <a:avLst/>
          </a:prstGeom>
        </p:spPr>
      </p:pic>
    </p:spTree>
    <p:extLst>
      <p:ext uri="{BB962C8B-B14F-4D97-AF65-F5344CB8AC3E}">
        <p14:creationId xmlns:p14="http://schemas.microsoft.com/office/powerpoint/2010/main" val="319717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342496" y="6301759"/>
            <a:ext cx="4632277"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466187" y="405600"/>
            <a:ext cx="8068042" cy="461665"/>
          </a:xfrm>
          <a:prstGeom prst="rect">
            <a:avLst/>
          </a:prstGeom>
        </p:spPr>
        <p:txBody>
          <a:bodyPr wrap="none">
            <a:spAutoFit/>
          </a:bodyPr>
          <a:lstStyle/>
          <a:p>
            <a:r>
              <a:rPr lang="en-US" sz="2400" b="1" dirty="0">
                <a:latin typeface="LiberationSerif-Bold"/>
              </a:rPr>
              <a:t>Using LDR instruction with DCD and ALIGN directives</a:t>
            </a:r>
            <a:endParaRPr lang="en-US" sz="2400" dirty="0"/>
          </a:p>
        </p:txBody>
      </p:sp>
      <p:sp>
        <p:nvSpPr>
          <p:cNvPr id="4" name="Rectangle 3"/>
          <p:cNvSpPr/>
          <p:nvPr/>
        </p:nvSpPr>
        <p:spPr>
          <a:xfrm>
            <a:off x="466187" y="1599353"/>
            <a:ext cx="10727140" cy="3970318"/>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LiberationSerif"/>
              </a:rPr>
              <a:t>The DCD and DCDU directives are used for 32-bit (word) data. The DCD directive ensures 32-bit data types are aligned, in contrast to DCDU which does not. DCD is used as follows:</a:t>
            </a:r>
          </a:p>
          <a:p>
            <a:pPr algn="just"/>
            <a:r>
              <a:rPr lang="en-US" sz="2800" dirty="0">
                <a:latin typeface="LiberationSerif"/>
              </a:rPr>
              <a:t>	VALUE1 DCD 0x99775533</a:t>
            </a:r>
          </a:p>
          <a:p>
            <a:pPr marL="457200" indent="-457200" algn="just">
              <a:buFont typeface="Arial" panose="020B0604020202020204" pitchFamily="34" charset="0"/>
              <a:buChar char="•"/>
            </a:pPr>
            <a:r>
              <a:rPr lang="en-US" sz="2800" dirty="0">
                <a:latin typeface="LiberationSerif"/>
              </a:rPr>
              <a:t>This ensures that VALUE1, a word-sized operand, is located in a word aligned address location. </a:t>
            </a:r>
          </a:p>
          <a:p>
            <a:pPr marL="457200" indent="-457200" algn="just">
              <a:buFont typeface="Arial" panose="020B0604020202020204" pitchFamily="34" charset="0"/>
              <a:buChar char="•"/>
            </a:pPr>
            <a:r>
              <a:rPr lang="en-US" sz="2800" dirty="0">
                <a:latin typeface="LiberationSerif"/>
              </a:rPr>
              <a:t>An instruction accessing it will take only a single memory cycle.     </a:t>
            </a:r>
          </a:p>
          <a:p>
            <a:pPr marL="457200" indent="-457200" algn="just">
              <a:buFont typeface="Arial" panose="020B0604020202020204" pitchFamily="34" charset="0"/>
              <a:buChar char="•"/>
            </a:pPr>
            <a:r>
              <a:rPr lang="en-US" sz="2800" dirty="0">
                <a:latin typeface="LiberationSerif"/>
              </a:rPr>
              <a:t>The one-time use of ALIGN directive at the beginning of data area using DCDU makes the data aligned for that group of data.</a:t>
            </a:r>
            <a:endParaRPr lang="en-US" sz="2800" dirty="0"/>
          </a:p>
        </p:txBody>
      </p:sp>
    </p:spTree>
    <p:extLst>
      <p:ext uri="{BB962C8B-B14F-4D97-AF65-F5344CB8AC3E}">
        <p14:creationId xmlns:p14="http://schemas.microsoft.com/office/powerpoint/2010/main" val="915009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219666" y="6260816"/>
            <a:ext cx="4632277" cy="365125"/>
          </a:xfrm>
        </p:spPr>
        <p:txBody>
          <a:bodyPr/>
          <a:lstStyle/>
          <a:p>
            <a:r>
              <a:rPr lang="en-US"/>
              <a:t>ARM Assembly Language Programming &amp; Architecture by Mazidi, et al.</a:t>
            </a:r>
          </a:p>
        </p:txBody>
      </p:sp>
      <p:sp>
        <p:nvSpPr>
          <p:cNvPr id="3" name="Rectangle 2"/>
          <p:cNvSpPr/>
          <p:nvPr/>
        </p:nvSpPr>
        <p:spPr>
          <a:xfrm>
            <a:off x="318447" y="465245"/>
            <a:ext cx="10217623" cy="6001643"/>
          </a:xfrm>
          <a:prstGeom prst="rect">
            <a:avLst/>
          </a:prstGeom>
        </p:spPr>
        <p:txBody>
          <a:bodyPr wrap="square">
            <a:spAutoFit/>
          </a:bodyPr>
          <a:lstStyle/>
          <a:p>
            <a:pPr algn="just"/>
            <a:r>
              <a:rPr lang="en-US" sz="2400" b="1" dirty="0">
                <a:latin typeface="LiberationSerif-Bold"/>
              </a:rPr>
              <a:t>Using LDRH with DCW and ALIGN directives</a:t>
            </a:r>
          </a:p>
          <a:p>
            <a:pPr marL="342900" indent="-342900" algn="just">
              <a:buFont typeface="Arial" panose="020B0604020202020204" pitchFamily="34" charset="0"/>
              <a:buChar char="•"/>
            </a:pPr>
            <a:r>
              <a:rPr lang="en-US" sz="2400" dirty="0">
                <a:latin typeface="LiberationSerif"/>
              </a:rPr>
              <a:t>With DCWU, we must use the ALIGN directive in the data area of a given program to ensure they are aligned. This is in contrast to the DCW directive which ensures data type to be half-word aligned. </a:t>
            </a:r>
          </a:p>
          <a:p>
            <a:pPr marL="342900" indent="-342900" algn="just">
              <a:buFont typeface="Arial" panose="020B0604020202020204" pitchFamily="34" charset="0"/>
              <a:buChar char="•"/>
            </a:pPr>
            <a:r>
              <a:rPr lang="en-US" sz="2400" dirty="0">
                <a:latin typeface="LiberationSerif"/>
              </a:rPr>
              <a:t>This is especially the case when we use the LDRH instruction.  </a:t>
            </a:r>
          </a:p>
          <a:p>
            <a:pPr algn="just"/>
            <a:endParaRPr lang="en-US" sz="2400" dirty="0">
              <a:latin typeface="LiberationSerif"/>
            </a:endParaRPr>
          </a:p>
          <a:p>
            <a:pPr algn="just"/>
            <a:r>
              <a:rPr lang="en-US" sz="2400" dirty="0">
                <a:latin typeface="LiberationSerif"/>
              </a:rPr>
              <a:t>Example:</a:t>
            </a:r>
          </a:p>
          <a:p>
            <a:r>
              <a:rPr lang="en-US" sz="2400" dirty="0">
                <a:latin typeface="LiberationSerif"/>
              </a:rPr>
              <a:t>LDR R1,=0x80000000 	;R1=0x80000000</a:t>
            </a:r>
          </a:p>
          <a:p>
            <a:r>
              <a:rPr lang="en-US" sz="2400" dirty="0">
                <a:latin typeface="LiberationSerif"/>
              </a:rPr>
              <a:t>LDR R3,=0xF31E4598 	;R3=0xF31E4598</a:t>
            </a:r>
          </a:p>
          <a:p>
            <a:r>
              <a:rPr lang="en-US" sz="2400" dirty="0">
                <a:latin typeface="LiberationSerif"/>
              </a:rPr>
              <a:t>LDR R4,=0x1A2B3D4F 	;R4=0x1A2B3D4F</a:t>
            </a:r>
          </a:p>
          <a:p>
            <a:r>
              <a:rPr lang="en-US" sz="2400" dirty="0">
                <a:latin typeface="LiberationSerif"/>
              </a:rPr>
              <a:t>STR R3,[R1]</a:t>
            </a:r>
            <a:endParaRPr lang="pt-BR" sz="2400" dirty="0">
              <a:latin typeface="LiberationSerif"/>
            </a:endParaRPr>
          </a:p>
          <a:p>
            <a:r>
              <a:rPr lang="en-US" sz="2400" dirty="0">
                <a:latin typeface="LiberationSerif"/>
              </a:rPr>
              <a:t>STR R4,[R1,#4]</a:t>
            </a:r>
            <a:endParaRPr lang="pt-BR" sz="2400" dirty="0">
              <a:latin typeface="LiberationSerif"/>
            </a:endParaRPr>
          </a:p>
          <a:p>
            <a:r>
              <a:rPr lang="en-US" sz="2400" dirty="0">
                <a:latin typeface="LiberationSerif"/>
              </a:rPr>
              <a:t>LDRH R2, [R1]</a:t>
            </a:r>
          </a:p>
          <a:p>
            <a:r>
              <a:rPr lang="en-US" sz="2400" dirty="0">
                <a:latin typeface="LiberationSerif"/>
              </a:rPr>
              <a:t>LDRH R2, [R1,#1]</a:t>
            </a:r>
          </a:p>
          <a:p>
            <a:r>
              <a:rPr lang="en-US" sz="2400" dirty="0">
                <a:latin typeface="LiberationSerif"/>
              </a:rPr>
              <a:t>LDRH R2, [R1,#2]</a:t>
            </a:r>
          </a:p>
          <a:p>
            <a:r>
              <a:rPr lang="en-US" sz="2400" dirty="0">
                <a:latin typeface="LiberationSerif"/>
              </a:rPr>
              <a:t>LDRH R2, [R1,#3]</a:t>
            </a:r>
          </a:p>
        </p:txBody>
      </p:sp>
    </p:spTree>
    <p:extLst>
      <p:ext uri="{BB962C8B-B14F-4D97-AF65-F5344CB8AC3E}">
        <p14:creationId xmlns:p14="http://schemas.microsoft.com/office/powerpoint/2010/main" val="2022735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042245" y="6260816"/>
            <a:ext cx="4796050"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700584" y="565329"/>
            <a:ext cx="10313159" cy="2677656"/>
          </a:xfrm>
          <a:prstGeom prst="rect">
            <a:avLst/>
          </a:prstGeom>
        </p:spPr>
        <p:txBody>
          <a:bodyPr wrap="square">
            <a:spAutoFit/>
          </a:bodyPr>
          <a:lstStyle/>
          <a:p>
            <a:r>
              <a:rPr lang="en-US" sz="2800" dirty="0">
                <a:latin typeface="LiberationSerif"/>
              </a:rPr>
              <a:t>LDRH R2, [R1]</a:t>
            </a:r>
          </a:p>
          <a:p>
            <a:r>
              <a:rPr lang="en-US" sz="2800" dirty="0">
                <a:latin typeface="LiberationSerif"/>
              </a:rPr>
              <a:t>LDRH R2, [R1,#1]</a:t>
            </a:r>
          </a:p>
          <a:p>
            <a:r>
              <a:rPr lang="en-US" sz="2800" dirty="0">
                <a:latin typeface="LiberationSerif"/>
              </a:rPr>
              <a:t>LDRH R2, [R1,#2] instructions take only one memory cycle.</a:t>
            </a:r>
          </a:p>
          <a:p>
            <a:r>
              <a:rPr lang="en-US" sz="2800" dirty="0">
                <a:latin typeface="LiberationSerif"/>
              </a:rPr>
              <a:t>But LDRH R2, [R1,#3] will take two memory cycles to load the data</a:t>
            </a:r>
          </a:p>
          <a:p>
            <a:endParaRPr lang="en-US" sz="2800" dirty="0">
              <a:latin typeface="LiberationSerif"/>
            </a:endParaRPr>
          </a:p>
        </p:txBody>
      </p:sp>
      <p:pic>
        <p:nvPicPr>
          <p:cNvPr id="4" name="Picture 3"/>
          <p:cNvPicPr>
            <a:picLocks noChangeAspect="1"/>
          </p:cNvPicPr>
          <p:nvPr/>
        </p:nvPicPr>
        <p:blipFill>
          <a:blip r:embed="rId2"/>
          <a:stretch>
            <a:fillRect/>
          </a:stretch>
        </p:blipFill>
        <p:spPr>
          <a:xfrm>
            <a:off x="700583" y="3369142"/>
            <a:ext cx="10900013" cy="2037449"/>
          </a:xfrm>
          <a:prstGeom prst="rect">
            <a:avLst/>
          </a:prstGeom>
        </p:spPr>
      </p:pic>
    </p:spTree>
    <p:extLst>
      <p:ext uri="{BB962C8B-B14F-4D97-AF65-F5344CB8AC3E}">
        <p14:creationId xmlns:p14="http://schemas.microsoft.com/office/powerpoint/2010/main" val="1779809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124131" y="6219873"/>
            <a:ext cx="4741460"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891653" y="371735"/>
            <a:ext cx="10163033" cy="2308324"/>
          </a:xfrm>
          <a:prstGeom prst="rect">
            <a:avLst/>
          </a:prstGeom>
        </p:spPr>
        <p:txBody>
          <a:bodyPr wrap="square">
            <a:spAutoFit/>
          </a:bodyPr>
          <a:lstStyle/>
          <a:p>
            <a:pPr algn="just"/>
            <a:r>
              <a:rPr lang="en-US" sz="2400" b="1" dirty="0">
                <a:latin typeface="LiberationSerif-Bold"/>
              </a:rPr>
              <a:t>Using LDRB with DCB and ALIGN directives</a:t>
            </a:r>
          </a:p>
          <a:p>
            <a:pPr marL="342900" indent="-342900" algn="just">
              <a:buFont typeface="Arial" panose="020B0604020202020204" pitchFamily="34" charset="0"/>
              <a:buChar char="•"/>
            </a:pPr>
            <a:r>
              <a:rPr lang="en-US" sz="2400" dirty="0">
                <a:latin typeface="LiberationSerif"/>
              </a:rPr>
              <a:t>The problem of misaligned data does not exist when the data size is bytes. In cases such as using the string of ASCII characters with the DCB directive, accessing a byte takes the same amount of time (one memory cycle) as an aligned word (4 bytes), regardless of the address location of the data.  </a:t>
            </a:r>
            <a:endParaRPr lang="en-US" sz="2400" dirty="0"/>
          </a:p>
        </p:txBody>
      </p:sp>
      <p:sp>
        <p:nvSpPr>
          <p:cNvPr id="4" name="Rectangle 3"/>
          <p:cNvSpPr/>
          <p:nvPr/>
        </p:nvSpPr>
        <p:spPr>
          <a:xfrm>
            <a:off x="996287" y="3048717"/>
            <a:ext cx="10058399" cy="1938992"/>
          </a:xfrm>
          <a:prstGeom prst="rect">
            <a:avLst/>
          </a:prstGeom>
        </p:spPr>
        <p:txBody>
          <a:bodyPr wrap="square">
            <a:spAutoFit/>
          </a:bodyPr>
          <a:lstStyle/>
          <a:p>
            <a:pPr algn="just"/>
            <a:r>
              <a:rPr lang="en-US" sz="2400" b="1" dirty="0">
                <a:latin typeface="LiberationSerif-Bold"/>
              </a:rPr>
              <a:t>Peripheral region</a:t>
            </a:r>
          </a:p>
          <a:p>
            <a:pPr marL="342900" indent="-342900" algn="just">
              <a:buFont typeface="Arial" panose="020B0604020202020204" pitchFamily="34" charset="0"/>
              <a:buChar char="•"/>
            </a:pPr>
            <a:r>
              <a:rPr lang="en-US" sz="2400" dirty="0">
                <a:latin typeface="LiberationSerif-Bold"/>
              </a:rPr>
              <a:t>A section of memory is set aside for peripherals. The type of peripherals and memory address locations used is unique to a vendor. The ARM manufacturers provide the details of memory map for the peripherals.  </a:t>
            </a:r>
          </a:p>
        </p:txBody>
      </p:sp>
    </p:spTree>
    <p:extLst>
      <p:ext uri="{BB962C8B-B14F-4D97-AF65-F5344CB8AC3E}">
        <p14:creationId xmlns:p14="http://schemas.microsoft.com/office/powerpoint/2010/main" val="1041803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6974006" y="6315406"/>
            <a:ext cx="4891585"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990600" y="564824"/>
            <a:ext cx="10009496" cy="3785652"/>
          </a:xfrm>
          <a:prstGeom prst="rect">
            <a:avLst/>
          </a:prstGeom>
        </p:spPr>
        <p:txBody>
          <a:bodyPr wrap="square">
            <a:spAutoFit/>
          </a:bodyPr>
          <a:lstStyle/>
          <a:p>
            <a:pPr algn="just"/>
            <a:r>
              <a:rPr lang="en-US" sz="2400" b="1" dirty="0">
                <a:latin typeface="LiberationSerif-Bold"/>
              </a:rPr>
              <a:t>Harvard Architecture and ARM</a:t>
            </a:r>
          </a:p>
          <a:p>
            <a:pPr algn="just"/>
            <a:endParaRPr lang="en-US" sz="2400" b="1" dirty="0">
              <a:latin typeface="LiberationSerif-Bold"/>
            </a:endParaRPr>
          </a:p>
          <a:p>
            <a:pPr algn="just"/>
            <a:endParaRPr lang="en-US" sz="2400" b="1" dirty="0">
              <a:latin typeface="LiberationSerif-Bold"/>
            </a:endParaRPr>
          </a:p>
          <a:p>
            <a:pPr marL="342900" indent="-342900" algn="just">
              <a:buFont typeface="Arial" panose="020B0604020202020204" pitchFamily="34" charset="0"/>
              <a:buChar char="•"/>
            </a:pPr>
            <a:r>
              <a:rPr lang="en-US" sz="2400" dirty="0">
                <a:latin typeface="LiberationSerif"/>
              </a:rPr>
              <a:t>In recent years many ARM manufacturers are using the Harvard architecture for ARM CPUs. </a:t>
            </a:r>
          </a:p>
          <a:p>
            <a:pPr marL="342900" indent="-342900" algn="just">
              <a:buFont typeface="Arial" panose="020B0604020202020204" pitchFamily="34" charset="0"/>
              <a:buChar char="•"/>
            </a:pPr>
            <a:r>
              <a:rPr lang="en-US" sz="2400" dirty="0">
                <a:latin typeface="LiberationSerif"/>
              </a:rPr>
              <a:t>Old ARM architectures up to ARM7 use Von Neumann architecture. </a:t>
            </a:r>
          </a:p>
          <a:p>
            <a:pPr marL="342900" indent="-342900" algn="just">
              <a:buFont typeface="Arial" panose="020B0604020202020204" pitchFamily="34" charset="0"/>
              <a:buChar char="•"/>
            </a:pPr>
            <a:r>
              <a:rPr lang="en-US" sz="2400" dirty="0">
                <a:latin typeface="LiberationSerif"/>
              </a:rPr>
              <a:t>The Harvard architecture feeds the CPU with both code and data at the same time via two sets of buses, one for code and one for data. This increases the processing power of the CPU since it can bring in more information.</a:t>
            </a:r>
            <a:endParaRPr lang="en-US" sz="2400" dirty="0"/>
          </a:p>
        </p:txBody>
      </p:sp>
    </p:spTree>
    <p:extLst>
      <p:ext uri="{BB962C8B-B14F-4D97-AF65-F5344CB8AC3E}">
        <p14:creationId xmlns:p14="http://schemas.microsoft.com/office/powerpoint/2010/main" val="4147513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069540" y="6288111"/>
            <a:ext cx="4741460" cy="365125"/>
          </a:xfrm>
        </p:spPr>
        <p:txBody>
          <a:bodyPr/>
          <a:lstStyle/>
          <a:p>
            <a:r>
              <a:rPr lang="en-US" dirty="0"/>
              <a:t>ARM Assembly Language Programming &amp; Architecture by </a:t>
            </a:r>
            <a:r>
              <a:rPr lang="en-US" dirty="0" err="1"/>
              <a:t>Mazidi</a:t>
            </a:r>
            <a:r>
              <a:rPr lang="en-US" dirty="0"/>
              <a:t>, et al.</a:t>
            </a:r>
          </a:p>
        </p:txBody>
      </p:sp>
      <p:pic>
        <p:nvPicPr>
          <p:cNvPr id="3" name="Picture 2"/>
          <p:cNvPicPr>
            <a:picLocks noChangeAspect="1"/>
          </p:cNvPicPr>
          <p:nvPr/>
        </p:nvPicPr>
        <p:blipFill>
          <a:blip r:embed="rId2"/>
          <a:stretch>
            <a:fillRect/>
          </a:stretch>
        </p:blipFill>
        <p:spPr>
          <a:xfrm>
            <a:off x="2947917" y="274125"/>
            <a:ext cx="5759356" cy="5621707"/>
          </a:xfrm>
          <a:prstGeom prst="rect">
            <a:avLst/>
          </a:prstGeom>
        </p:spPr>
      </p:pic>
      <p:sp>
        <p:nvSpPr>
          <p:cNvPr id="4" name="Rectangle 3"/>
          <p:cNvSpPr/>
          <p:nvPr/>
        </p:nvSpPr>
        <p:spPr>
          <a:xfrm>
            <a:off x="3841203" y="5918779"/>
            <a:ext cx="4455002" cy="369332"/>
          </a:xfrm>
          <a:prstGeom prst="rect">
            <a:avLst/>
          </a:prstGeom>
        </p:spPr>
        <p:txBody>
          <a:bodyPr wrap="none">
            <a:spAutoFit/>
          </a:bodyPr>
          <a:lstStyle/>
          <a:p>
            <a:r>
              <a:rPr lang="en-US" b="1" dirty="0">
                <a:latin typeface="LiberationSerif-Bold"/>
              </a:rPr>
              <a:t>Von Neumann vs. Harvard Architecture</a:t>
            </a:r>
            <a:endParaRPr lang="en-US" dirty="0"/>
          </a:p>
        </p:txBody>
      </p:sp>
    </p:spTree>
    <p:extLst>
      <p:ext uri="{BB962C8B-B14F-4D97-AF65-F5344CB8AC3E}">
        <p14:creationId xmlns:p14="http://schemas.microsoft.com/office/powerpoint/2010/main" val="308585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3664" y="569372"/>
            <a:ext cx="10387616" cy="523220"/>
          </a:xfrm>
          <a:prstGeom prst="rect">
            <a:avLst/>
          </a:prstGeom>
        </p:spPr>
        <p:txBody>
          <a:bodyPr wrap="square">
            <a:spAutoFit/>
          </a:bodyPr>
          <a:lstStyle/>
          <a:p>
            <a:pPr algn="ctr"/>
            <a:r>
              <a:rPr lang="en-US" sz="2800" b="1" dirty="0">
                <a:solidFill>
                  <a:schemeClr val="accent2">
                    <a:lumMod val="50000"/>
                  </a:schemeClr>
                </a:solidFill>
                <a:latin typeface="LiberationSerif-Bold"/>
              </a:rPr>
              <a:t>ARM Memory Map and Memory Access</a:t>
            </a:r>
            <a:endParaRPr lang="en-US" sz="2800" b="1" dirty="0">
              <a:solidFill>
                <a:schemeClr val="accent2">
                  <a:lumMod val="50000"/>
                </a:schemeClr>
              </a:solidFill>
            </a:endParaRPr>
          </a:p>
        </p:txBody>
      </p:sp>
      <p:sp>
        <p:nvSpPr>
          <p:cNvPr id="3" name="Rectangle 2"/>
          <p:cNvSpPr/>
          <p:nvPr/>
        </p:nvSpPr>
        <p:spPr>
          <a:xfrm>
            <a:off x="1123664" y="1539882"/>
            <a:ext cx="10531523" cy="3046988"/>
          </a:xfrm>
          <a:prstGeom prst="rect">
            <a:avLst/>
          </a:prstGeom>
        </p:spPr>
        <p:txBody>
          <a:bodyPr wrap="square">
            <a:spAutoFit/>
          </a:bodyPr>
          <a:lstStyle/>
          <a:p>
            <a:pPr algn="just"/>
            <a:r>
              <a:rPr lang="en-US" sz="2400" dirty="0">
                <a:latin typeface="LiberationSerif"/>
              </a:rPr>
              <a:t>The ARM CPU uses __________________-bit addresses which gives us a maximum</a:t>
            </a:r>
          </a:p>
          <a:p>
            <a:pPr algn="just"/>
            <a:endParaRPr lang="en-US" sz="2400" dirty="0">
              <a:latin typeface="LiberationSerif"/>
            </a:endParaRPr>
          </a:p>
          <a:p>
            <a:pPr algn="just"/>
            <a:r>
              <a:rPr lang="en-US" sz="2400" dirty="0">
                <a:latin typeface="LiberationSerif"/>
              </a:rPr>
              <a:t> of ______________________________GB (gigabytes) of memory space. </a:t>
            </a:r>
          </a:p>
          <a:p>
            <a:pPr algn="just"/>
            <a:endParaRPr lang="en-US" sz="2400" dirty="0">
              <a:latin typeface="LiberationSerif"/>
            </a:endParaRPr>
          </a:p>
          <a:p>
            <a:pPr algn="just"/>
            <a:endParaRPr lang="en-US" sz="2400" dirty="0">
              <a:latin typeface="LiberationSerif"/>
            </a:endParaRPr>
          </a:p>
          <a:p>
            <a:pPr algn="just"/>
            <a:r>
              <a:rPr lang="en-US" sz="2400" dirty="0">
                <a:latin typeface="LiberationSerif"/>
              </a:rPr>
              <a:t>This 4GB of memory space has addresses, _________________________________</a:t>
            </a:r>
          </a:p>
          <a:p>
            <a:pPr algn="just"/>
            <a:endParaRPr lang="en-US" sz="2400" dirty="0">
              <a:latin typeface="LiberationSerif"/>
            </a:endParaRPr>
          </a:p>
          <a:p>
            <a:pPr algn="just"/>
            <a:r>
              <a:rPr lang="en-US" sz="2400" dirty="0">
                <a:latin typeface="LiberationSerif"/>
              </a:rPr>
              <a:t>meaning each byte is assigned a unique address (ARM is a byte-addressable CPU).</a:t>
            </a:r>
            <a:endParaRPr lang="en-US" sz="2400" dirty="0"/>
          </a:p>
        </p:txBody>
      </p:sp>
      <p:sp>
        <p:nvSpPr>
          <p:cNvPr id="5" name="Footer Placeholder 4"/>
          <p:cNvSpPr>
            <a:spLocks noGrp="1"/>
          </p:cNvSpPr>
          <p:nvPr>
            <p:ph type="ftr" sz="quarter" idx="11"/>
          </p:nvPr>
        </p:nvSpPr>
        <p:spPr>
          <a:xfrm>
            <a:off x="7629100" y="6356350"/>
            <a:ext cx="4562900" cy="365125"/>
          </a:xfrm>
        </p:spPr>
        <p:txBody>
          <a:bodyPr/>
          <a:lstStyle/>
          <a:p>
            <a:r>
              <a:rPr lang="en-US" dirty="0"/>
              <a:t>ARM Assembly Language Programming &amp; Architecture by </a:t>
            </a:r>
            <a:r>
              <a:rPr lang="en-US" dirty="0" err="1"/>
              <a:t>Mazidi</a:t>
            </a:r>
            <a:r>
              <a:rPr lang="en-US" dirty="0"/>
              <a:t>, et al.</a:t>
            </a:r>
          </a:p>
        </p:txBody>
      </p:sp>
      <p:sp>
        <p:nvSpPr>
          <p:cNvPr id="6" name="Rectangle 5">
            <a:extLst>
              <a:ext uri="{FF2B5EF4-FFF2-40B4-BE49-F238E27FC236}">
                <a16:creationId xmlns:a16="http://schemas.microsoft.com/office/drawing/2014/main" id="{D04E6966-5B30-0D97-8555-7A94705505C7}"/>
              </a:ext>
            </a:extLst>
          </p:cNvPr>
          <p:cNvSpPr/>
          <p:nvPr/>
        </p:nvSpPr>
        <p:spPr>
          <a:xfrm>
            <a:off x="2428240" y="1950720"/>
            <a:ext cx="1645920" cy="639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04</a:t>
            </a:r>
          </a:p>
        </p:txBody>
      </p:sp>
      <p:sp>
        <p:nvSpPr>
          <p:cNvPr id="7" name="Rectangle 6">
            <a:extLst>
              <a:ext uri="{FF2B5EF4-FFF2-40B4-BE49-F238E27FC236}">
                <a16:creationId xmlns:a16="http://schemas.microsoft.com/office/drawing/2014/main" id="{FBE181CD-5DC1-A005-82EF-7C8E25CA2FFB}"/>
              </a:ext>
            </a:extLst>
          </p:cNvPr>
          <p:cNvSpPr/>
          <p:nvPr/>
        </p:nvSpPr>
        <p:spPr>
          <a:xfrm>
            <a:off x="4287520" y="1199914"/>
            <a:ext cx="1645920" cy="639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32</a:t>
            </a:r>
          </a:p>
        </p:txBody>
      </p:sp>
      <p:sp>
        <p:nvSpPr>
          <p:cNvPr id="8" name="Rectangle 7">
            <a:extLst>
              <a:ext uri="{FF2B5EF4-FFF2-40B4-BE49-F238E27FC236}">
                <a16:creationId xmlns:a16="http://schemas.microsoft.com/office/drawing/2014/main" id="{DF7986FE-7B8B-DFF2-0BD2-9208F74650CB}"/>
              </a:ext>
            </a:extLst>
          </p:cNvPr>
          <p:cNvSpPr/>
          <p:nvPr/>
        </p:nvSpPr>
        <p:spPr>
          <a:xfrm>
            <a:off x="6501792" y="2972756"/>
            <a:ext cx="4897728" cy="639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LiberationSerif"/>
              </a:rPr>
              <a:t>0x00000000 to 0xFFFFFFFF</a:t>
            </a:r>
            <a:endParaRPr lang="en-IN" sz="3200" dirty="0"/>
          </a:p>
        </p:txBody>
      </p:sp>
    </p:spTree>
    <p:extLst>
      <p:ext uri="{BB962C8B-B14F-4D97-AF65-F5344CB8AC3E}">
        <p14:creationId xmlns:p14="http://schemas.microsoft.com/office/powerpoint/2010/main" val="4334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2177" y="241827"/>
            <a:ext cx="6180666" cy="584775"/>
          </a:xfrm>
          <a:prstGeom prst="rect">
            <a:avLst/>
          </a:prstGeom>
        </p:spPr>
        <p:txBody>
          <a:bodyPr wrap="none">
            <a:spAutoFit/>
          </a:bodyPr>
          <a:lstStyle/>
          <a:p>
            <a:r>
              <a:rPr lang="en-US" sz="3200" b="1" dirty="0">
                <a:latin typeface="LiberationSerif-Bold"/>
              </a:rPr>
              <a:t>Stack and Stack Usage in ARM</a:t>
            </a:r>
            <a:endParaRPr lang="en-US" sz="3200" dirty="0"/>
          </a:p>
        </p:txBody>
      </p:sp>
      <p:sp>
        <p:nvSpPr>
          <p:cNvPr id="3" name="Rectangle 2"/>
          <p:cNvSpPr/>
          <p:nvPr/>
        </p:nvSpPr>
        <p:spPr>
          <a:xfrm>
            <a:off x="966716" y="1050582"/>
            <a:ext cx="10258568" cy="5693866"/>
          </a:xfrm>
          <a:prstGeom prst="rect">
            <a:avLst/>
          </a:prstGeom>
        </p:spPr>
        <p:txBody>
          <a:bodyPr wrap="square">
            <a:spAutoFit/>
          </a:bodyPr>
          <a:lstStyle/>
          <a:p>
            <a:pPr algn="just"/>
            <a:r>
              <a:rPr lang="en-US" sz="2800" b="1" dirty="0">
                <a:latin typeface="LiberationSerif"/>
              </a:rPr>
              <a:t>Nested calls in ARM:</a:t>
            </a:r>
          </a:p>
          <a:p>
            <a:pPr marL="457200" indent="-457200" algn="just">
              <a:buFont typeface="Arial" panose="020B0604020202020204" pitchFamily="34" charset="0"/>
              <a:buChar char="•"/>
            </a:pPr>
            <a:r>
              <a:rPr lang="en-US" sz="2800" dirty="0">
                <a:latin typeface="LiberationSerif"/>
              </a:rPr>
              <a:t>Upon calling a </a:t>
            </a:r>
            <a:r>
              <a:rPr lang="en-US" sz="2800" b="1" dirty="0">
                <a:latin typeface="LiberationSerif"/>
              </a:rPr>
              <a:t>subroutine</a:t>
            </a:r>
            <a:r>
              <a:rPr lang="en-US" sz="2800" dirty="0">
                <a:latin typeface="LiberationSerif"/>
              </a:rPr>
              <a:t> from the main program using the </a:t>
            </a:r>
            <a:r>
              <a:rPr lang="en-US" sz="2800" b="1" dirty="0">
                <a:latin typeface="LiberationSerif"/>
              </a:rPr>
              <a:t>BL instruction, R14, the linker register, keeps track of where the CPU should return after completing the subroutine. </a:t>
            </a:r>
            <a:r>
              <a:rPr lang="en-US" sz="2800" dirty="0">
                <a:latin typeface="LiberationSerif"/>
              </a:rPr>
              <a:t>Now, if we have another call inside the subroutine using the BL instruction, then it is our job to store the original R14 on the stack. Failure to do that will end up crashing the program.</a:t>
            </a:r>
          </a:p>
          <a:p>
            <a:pPr marL="457200" indent="-457200" algn="just">
              <a:buFont typeface="Arial" panose="020B0604020202020204" pitchFamily="34" charset="0"/>
              <a:buChar char="•"/>
            </a:pPr>
            <a:r>
              <a:rPr lang="en-US" sz="2800" b="1" dirty="0">
                <a:latin typeface="LiberationSerif"/>
              </a:rPr>
              <a:t>The stack is a section of RAM used by the CPU to store information temporarily.</a:t>
            </a:r>
          </a:p>
          <a:p>
            <a:pPr marL="457200" indent="-457200" algn="just">
              <a:buFont typeface="Arial" panose="020B0604020202020204" pitchFamily="34" charset="0"/>
              <a:buChar char="•"/>
            </a:pPr>
            <a:r>
              <a:rPr lang="en-US" sz="2800" dirty="0">
                <a:latin typeface="LiberationSerif"/>
              </a:rPr>
              <a:t>This information could be data or an address or CPU registers when calling a subroutine.</a:t>
            </a:r>
          </a:p>
          <a:p>
            <a:pPr marL="457200" indent="-457200" algn="just">
              <a:buFont typeface="Arial" panose="020B0604020202020204" pitchFamily="34" charset="0"/>
              <a:buChar char="•"/>
            </a:pPr>
            <a:r>
              <a:rPr lang="en-US" sz="2800" dirty="0">
                <a:latin typeface="LiberationSerif"/>
              </a:rPr>
              <a:t>Stack is also widely used when executing an interrupt service routine (ISR).</a:t>
            </a:r>
            <a:endParaRPr lang="en-US" sz="2800" dirty="0"/>
          </a:p>
        </p:txBody>
      </p:sp>
      <p:sp>
        <p:nvSpPr>
          <p:cNvPr id="6" name="Footer Placeholder 5"/>
          <p:cNvSpPr>
            <a:spLocks noGrp="1"/>
          </p:cNvSpPr>
          <p:nvPr>
            <p:ph type="ftr" sz="quarter" idx="11"/>
          </p:nvPr>
        </p:nvSpPr>
        <p:spPr>
          <a:xfrm>
            <a:off x="6823881" y="6329055"/>
            <a:ext cx="5014415"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403477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534" y="1443841"/>
            <a:ext cx="10476931" cy="3970318"/>
          </a:xfrm>
          <a:prstGeom prst="rect">
            <a:avLst/>
          </a:prstGeom>
        </p:spPr>
        <p:txBody>
          <a:bodyPr wrap="square">
            <a:spAutoFit/>
          </a:bodyPr>
          <a:lstStyle/>
          <a:p>
            <a:pPr algn="just"/>
            <a:r>
              <a:rPr lang="en-US" sz="2800" b="1" dirty="0">
                <a:latin typeface="LiberationSerif-Bold"/>
              </a:rPr>
              <a:t>How stacks are accessed</a:t>
            </a:r>
          </a:p>
          <a:p>
            <a:pPr marL="457200" indent="-457200" algn="just">
              <a:buFont typeface="Arial" panose="020B0604020202020204" pitchFamily="34" charset="0"/>
              <a:buChar char="•"/>
            </a:pPr>
            <a:r>
              <a:rPr lang="en-US" sz="2800" dirty="0">
                <a:latin typeface="LiberationSerif"/>
              </a:rPr>
              <a:t>If the stack is a section of RAM, there must be a register inside the CPU to point to it. In the ARM CPU the register used to access the stack is R13.</a:t>
            </a:r>
          </a:p>
          <a:p>
            <a:pPr marL="457200" indent="-457200" algn="just">
              <a:buFont typeface="Arial" panose="020B0604020202020204" pitchFamily="34" charset="0"/>
              <a:buChar char="•"/>
            </a:pPr>
            <a:r>
              <a:rPr lang="en-US" sz="2800" dirty="0">
                <a:latin typeface="LiberationSerif"/>
              </a:rPr>
              <a:t>The storing of CPU information such as the registers on the stack is called a PUSH, and loading the contents of the stack back into a CPU register is called a POP. In other words, a register is pushed onto the stack to save it and popped off the stack to retrieve it.</a:t>
            </a:r>
            <a:endParaRPr lang="en-US" sz="2800" dirty="0"/>
          </a:p>
        </p:txBody>
      </p:sp>
      <p:sp>
        <p:nvSpPr>
          <p:cNvPr id="4" name="Footer Placeholder 3"/>
          <p:cNvSpPr>
            <a:spLocks noGrp="1"/>
          </p:cNvSpPr>
          <p:nvPr>
            <p:ph type="ftr" sz="quarter" idx="11"/>
          </p:nvPr>
        </p:nvSpPr>
        <p:spPr>
          <a:xfrm>
            <a:off x="6701051" y="6288111"/>
            <a:ext cx="4973472"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87570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681" y="191116"/>
            <a:ext cx="10781732" cy="4401205"/>
          </a:xfrm>
          <a:prstGeom prst="rect">
            <a:avLst/>
          </a:prstGeom>
        </p:spPr>
        <p:txBody>
          <a:bodyPr wrap="square">
            <a:spAutoFit/>
          </a:bodyPr>
          <a:lstStyle/>
          <a:p>
            <a:pPr algn="just"/>
            <a:r>
              <a:rPr lang="en-US" sz="2800" b="1" dirty="0">
                <a:latin typeface="LiberationSerif-Bold"/>
              </a:rPr>
              <a:t>Pushing onto the stack</a:t>
            </a:r>
          </a:p>
          <a:p>
            <a:pPr marL="457200" indent="-457200" algn="just">
              <a:buFont typeface="Arial" panose="020B0604020202020204" pitchFamily="34" charset="0"/>
              <a:buChar char="•"/>
            </a:pPr>
            <a:r>
              <a:rPr lang="en-US" sz="2800" dirty="0">
                <a:latin typeface="LiberationSerif"/>
              </a:rPr>
              <a:t>The stack pointer (SP) points to the top of the stack (TOS).  </a:t>
            </a:r>
          </a:p>
          <a:p>
            <a:pPr marL="457200" indent="-457200" algn="just">
              <a:buFont typeface="Arial" panose="020B0604020202020204" pitchFamily="34" charset="0"/>
              <a:buChar char="•"/>
            </a:pPr>
            <a:r>
              <a:rPr lang="en-US" sz="2800" dirty="0">
                <a:latin typeface="LiberationSerif"/>
              </a:rPr>
              <a:t>As we push (store) data onto the stack, the data are saved in RAM (where the SP points to) and SP must be decremented (or incremented) to point to the next location. </a:t>
            </a:r>
          </a:p>
          <a:p>
            <a:pPr marL="457200" indent="-457200" algn="just">
              <a:buFont typeface="Arial" panose="020B0604020202020204" pitchFamily="34" charset="0"/>
              <a:buChar char="•"/>
            </a:pPr>
            <a:r>
              <a:rPr lang="en-US" sz="2800" dirty="0">
                <a:latin typeface="LiberationSerif"/>
              </a:rPr>
              <a:t>In the ARM we have a choice of either incrementing the SP or decrementing it.  We must actually code the instruction for stack pointer </a:t>
            </a:r>
            <a:r>
              <a:rPr lang="en-US" sz="2800" dirty="0" err="1">
                <a:latin typeface="LiberationSerif"/>
              </a:rPr>
              <a:t>decrementation</a:t>
            </a:r>
            <a:r>
              <a:rPr lang="en-US" sz="2800" dirty="0">
                <a:latin typeface="LiberationSerif"/>
              </a:rPr>
              <a:t> (or </a:t>
            </a:r>
            <a:r>
              <a:rPr lang="en-US" sz="2800" dirty="0" err="1">
                <a:latin typeface="LiberationSerif"/>
              </a:rPr>
              <a:t>incrementation</a:t>
            </a:r>
            <a:r>
              <a:rPr lang="en-US" sz="2800" dirty="0">
                <a:latin typeface="LiberationSerif"/>
              </a:rPr>
              <a:t>)  </a:t>
            </a:r>
          </a:p>
          <a:p>
            <a:pPr marL="457200" indent="-457200" algn="just">
              <a:buFont typeface="Arial" panose="020B0604020202020204" pitchFamily="34" charset="0"/>
              <a:buChar char="•"/>
            </a:pPr>
            <a:r>
              <a:rPr lang="en-US" sz="2800" dirty="0">
                <a:latin typeface="LiberationSerif"/>
              </a:rPr>
              <a:t>To push a register onto stack we use the STR and SUB instructions  </a:t>
            </a:r>
            <a:endParaRPr lang="en-US" sz="2800" dirty="0"/>
          </a:p>
        </p:txBody>
      </p:sp>
      <p:sp>
        <p:nvSpPr>
          <p:cNvPr id="4" name="Footer Placeholder 3"/>
          <p:cNvSpPr>
            <a:spLocks noGrp="1"/>
          </p:cNvSpPr>
          <p:nvPr>
            <p:ph type="ftr" sz="quarter" idx="11"/>
          </p:nvPr>
        </p:nvSpPr>
        <p:spPr>
          <a:xfrm>
            <a:off x="6482687" y="6301759"/>
            <a:ext cx="4995081" cy="365125"/>
          </a:xfrm>
        </p:spPr>
        <p:txBody>
          <a:bodyPr/>
          <a:lstStyle/>
          <a:p>
            <a:r>
              <a:rPr lang="en-US" dirty="0"/>
              <a:t>ARM Assembly Language Programming &amp; Architecture by </a:t>
            </a:r>
            <a:r>
              <a:rPr lang="en-US" dirty="0" err="1"/>
              <a:t>Mazidi</a:t>
            </a:r>
            <a:r>
              <a:rPr lang="en-US" dirty="0"/>
              <a:t>, et al.</a:t>
            </a:r>
          </a:p>
        </p:txBody>
      </p:sp>
      <p:pic>
        <p:nvPicPr>
          <p:cNvPr id="5" name="Picture 4">
            <a:extLst>
              <a:ext uri="{FF2B5EF4-FFF2-40B4-BE49-F238E27FC236}">
                <a16:creationId xmlns:a16="http://schemas.microsoft.com/office/drawing/2014/main" id="{82E0B74C-30AE-CAC2-A7F6-2F87114B1DA5}"/>
              </a:ext>
            </a:extLst>
          </p:cNvPr>
          <p:cNvPicPr>
            <a:picLocks noChangeAspect="1"/>
          </p:cNvPicPr>
          <p:nvPr/>
        </p:nvPicPr>
        <p:blipFill>
          <a:blip r:embed="rId2"/>
          <a:stretch>
            <a:fillRect/>
          </a:stretch>
        </p:blipFill>
        <p:spPr>
          <a:xfrm>
            <a:off x="1015056" y="4172182"/>
            <a:ext cx="8459450" cy="2132057"/>
          </a:xfrm>
          <a:prstGeom prst="rect">
            <a:avLst/>
          </a:prstGeom>
        </p:spPr>
      </p:pic>
    </p:spTree>
    <p:extLst>
      <p:ext uri="{BB962C8B-B14F-4D97-AF65-F5344CB8AC3E}">
        <p14:creationId xmlns:p14="http://schemas.microsoft.com/office/powerpoint/2010/main" val="16978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0584" y="828175"/>
            <a:ext cx="10640705" cy="4401205"/>
          </a:xfrm>
          <a:prstGeom prst="rect">
            <a:avLst/>
          </a:prstGeom>
        </p:spPr>
        <p:txBody>
          <a:bodyPr wrap="square">
            <a:spAutoFit/>
          </a:bodyPr>
          <a:lstStyle/>
          <a:p>
            <a:pPr algn="just"/>
            <a:r>
              <a:rPr lang="en-US" sz="2800" b="1" dirty="0">
                <a:latin typeface="LiberationSerif-Bold"/>
              </a:rPr>
              <a:t>Popping from the stack</a:t>
            </a:r>
          </a:p>
          <a:p>
            <a:pPr marL="457200" indent="-457200" algn="just">
              <a:buFont typeface="Arial" panose="020B0604020202020204" pitchFamily="34" charset="0"/>
              <a:buChar char="•"/>
            </a:pPr>
            <a:r>
              <a:rPr lang="en-US" sz="2800" dirty="0">
                <a:latin typeface="LiberationSerif"/>
              </a:rPr>
              <a:t>Popping (loading) the contents of the stack back into a given register is the opposite process of pushing. When the POP is executed, the SP is incremented (or decremented) and the top location of the stack is copied (loaded) back to the register.</a:t>
            </a:r>
          </a:p>
          <a:p>
            <a:pPr algn="just"/>
            <a:endParaRPr lang="en-US" sz="2800" dirty="0">
              <a:latin typeface="LiberationSerif"/>
            </a:endParaRPr>
          </a:p>
          <a:p>
            <a:pPr marL="457200" indent="-457200" algn="just">
              <a:buFont typeface="Arial" panose="020B0604020202020204" pitchFamily="34" charset="0"/>
              <a:buChar char="•"/>
            </a:pPr>
            <a:r>
              <a:rPr lang="en-US" sz="2800" dirty="0">
                <a:latin typeface="LiberationSerif"/>
              </a:rPr>
              <a:t>The stack is LIFO (Last-In-First-Out) memory.</a:t>
            </a:r>
          </a:p>
          <a:p>
            <a:pPr marL="457200" indent="-457200" algn="just">
              <a:buFont typeface="Arial" panose="020B0604020202020204" pitchFamily="34" charset="0"/>
              <a:buChar char="•"/>
            </a:pPr>
            <a:endParaRPr lang="en-US" sz="2800" dirty="0">
              <a:latin typeface="LiberationSerif"/>
            </a:endParaRPr>
          </a:p>
          <a:p>
            <a:pPr marL="457200" indent="-457200" algn="just">
              <a:buFont typeface="Arial" panose="020B0604020202020204" pitchFamily="34" charset="0"/>
              <a:buChar char="•"/>
            </a:pPr>
            <a:r>
              <a:rPr lang="en-US" sz="2800" dirty="0">
                <a:latin typeface="LiberationSerif"/>
              </a:rPr>
              <a:t>To pop into a register from the stack we use the LDR and ADD instructions</a:t>
            </a:r>
            <a:endParaRPr lang="en-US" sz="2800" dirty="0"/>
          </a:p>
        </p:txBody>
      </p:sp>
      <p:sp>
        <p:nvSpPr>
          <p:cNvPr id="4" name="Footer Placeholder 3"/>
          <p:cNvSpPr>
            <a:spLocks noGrp="1"/>
          </p:cNvSpPr>
          <p:nvPr>
            <p:ph type="ftr" sz="quarter" idx="11"/>
          </p:nvPr>
        </p:nvSpPr>
        <p:spPr>
          <a:xfrm>
            <a:off x="6537278" y="6274464"/>
            <a:ext cx="5150892"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41472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509982" y="6247168"/>
            <a:ext cx="5205483" cy="365125"/>
          </a:xfrm>
        </p:spPr>
        <p:txBody>
          <a:bodyPr/>
          <a:lstStyle/>
          <a:p>
            <a:r>
              <a:rPr lang="en-US" dirty="0"/>
              <a:t>ARM Assembly Language Programming &amp; Architecture by </a:t>
            </a:r>
            <a:r>
              <a:rPr lang="en-US" dirty="0" err="1"/>
              <a:t>Mazidi</a:t>
            </a:r>
            <a:r>
              <a:rPr lang="en-US" dirty="0"/>
              <a:t>, et al.</a:t>
            </a:r>
          </a:p>
        </p:txBody>
      </p:sp>
      <p:pic>
        <p:nvPicPr>
          <p:cNvPr id="5" name="Picture 4">
            <a:extLst>
              <a:ext uri="{FF2B5EF4-FFF2-40B4-BE49-F238E27FC236}">
                <a16:creationId xmlns:a16="http://schemas.microsoft.com/office/drawing/2014/main" id="{BBB47AE7-B753-86A2-E7F0-4D45BFB0407F}"/>
              </a:ext>
            </a:extLst>
          </p:cNvPr>
          <p:cNvPicPr>
            <a:picLocks noChangeAspect="1"/>
          </p:cNvPicPr>
          <p:nvPr/>
        </p:nvPicPr>
        <p:blipFill>
          <a:blip r:embed="rId2"/>
          <a:stretch>
            <a:fillRect/>
          </a:stretch>
        </p:blipFill>
        <p:spPr>
          <a:xfrm>
            <a:off x="642250" y="845977"/>
            <a:ext cx="11371290" cy="2296126"/>
          </a:xfrm>
          <a:prstGeom prst="rect">
            <a:avLst/>
          </a:prstGeom>
        </p:spPr>
      </p:pic>
      <p:pic>
        <p:nvPicPr>
          <p:cNvPr id="7" name="Picture 6">
            <a:extLst>
              <a:ext uri="{FF2B5EF4-FFF2-40B4-BE49-F238E27FC236}">
                <a16:creationId xmlns:a16="http://schemas.microsoft.com/office/drawing/2014/main" id="{24FC140B-3606-F58D-6F8D-C87AE3348282}"/>
              </a:ext>
            </a:extLst>
          </p:cNvPr>
          <p:cNvPicPr>
            <a:picLocks noChangeAspect="1"/>
          </p:cNvPicPr>
          <p:nvPr/>
        </p:nvPicPr>
        <p:blipFill>
          <a:blip r:embed="rId3"/>
          <a:stretch>
            <a:fillRect/>
          </a:stretch>
        </p:blipFill>
        <p:spPr>
          <a:xfrm>
            <a:off x="178459" y="3250566"/>
            <a:ext cx="11835081" cy="1740076"/>
          </a:xfrm>
          <a:prstGeom prst="rect">
            <a:avLst/>
          </a:prstGeom>
        </p:spPr>
      </p:pic>
    </p:spTree>
    <p:extLst>
      <p:ext uri="{BB962C8B-B14F-4D97-AF65-F5344CB8AC3E}">
        <p14:creationId xmlns:p14="http://schemas.microsoft.com/office/powerpoint/2010/main" val="37242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5D512E-532F-A7DA-C972-D5F72284F997}"/>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7ECA7F60-197C-AEC9-D3B0-5E2DD7EA3739}"/>
              </a:ext>
            </a:extLst>
          </p:cNvPr>
          <p:cNvSpPr txBox="1"/>
          <p:nvPr/>
        </p:nvSpPr>
        <p:spPr>
          <a:xfrm>
            <a:off x="283683" y="247334"/>
            <a:ext cx="11559449" cy="5539978"/>
          </a:xfrm>
          <a:prstGeom prst="rect">
            <a:avLst/>
          </a:prstGeom>
          <a:noFill/>
        </p:spPr>
        <p:txBody>
          <a:bodyPr wrap="square">
            <a:spAutoFit/>
          </a:bodyPr>
          <a:lstStyle/>
          <a:p>
            <a:r>
              <a:rPr lang="en-US" sz="2800" b="1" dirty="0"/>
              <a:t>Initializing the stack pointer in ARM </a:t>
            </a:r>
          </a:p>
          <a:p>
            <a:endParaRPr lang="en-US" dirty="0"/>
          </a:p>
          <a:p>
            <a:pPr marL="285750" indent="-285750" algn="just">
              <a:buFont typeface="Arial" panose="020B0604020202020204" pitchFamily="34" charset="0"/>
              <a:buChar char="•"/>
            </a:pPr>
            <a:r>
              <a:rPr lang="en-US" sz="2800" dirty="0"/>
              <a:t>When the ARM is powered up, the R13 (SP) register contains value 0. </a:t>
            </a:r>
          </a:p>
          <a:p>
            <a:pPr marL="285750" indent="-285750" algn="just">
              <a:buFont typeface="Arial" panose="020B0604020202020204" pitchFamily="34" charset="0"/>
              <a:buChar char="•"/>
            </a:pPr>
            <a:r>
              <a:rPr lang="en-US" sz="2800" dirty="0"/>
              <a:t>Therefore, we must initialize the SP at the beginning of the program so that it points to somewhere in the internal SRAM. </a:t>
            </a:r>
            <a:r>
              <a:rPr lang="en-US" sz="2800" b="1" dirty="0"/>
              <a:t>In ARM, we can make the stack to grow from a higher memory location to a lower memory location. </a:t>
            </a:r>
          </a:p>
          <a:p>
            <a:pPr marL="285750" indent="-285750" algn="just">
              <a:buFont typeface="Arial" panose="020B0604020202020204" pitchFamily="34" charset="0"/>
              <a:buChar char="•"/>
            </a:pPr>
            <a:r>
              <a:rPr lang="en-US" sz="2800" dirty="0"/>
              <a:t>In this case when we push (store) onto the stack the SP is decremented. </a:t>
            </a:r>
          </a:p>
          <a:p>
            <a:pPr marL="285750" indent="-285750" algn="just">
              <a:buFont typeface="Arial" panose="020B0604020202020204" pitchFamily="34" charset="0"/>
              <a:buChar char="•"/>
            </a:pPr>
            <a:r>
              <a:rPr lang="en-US" sz="2800" dirty="0"/>
              <a:t>We can also make the stack to grow from a lower memory location to a higher memory location, therefore when we push (store) onto the stack, the SP is incremented. </a:t>
            </a:r>
          </a:p>
          <a:p>
            <a:pPr marL="285750" indent="-285750" algn="just">
              <a:buFont typeface="Arial" panose="020B0604020202020204" pitchFamily="34" charset="0"/>
              <a:buChar char="•"/>
            </a:pPr>
            <a:r>
              <a:rPr lang="en-US" sz="2800" dirty="0"/>
              <a:t>It is common to initialize the SP to the uppermost RAM memory region, which means as we push data onto the stack, the stack pointer must be decremented. </a:t>
            </a:r>
            <a:endParaRPr lang="en-IN" sz="2800" dirty="0"/>
          </a:p>
        </p:txBody>
      </p:sp>
    </p:spTree>
    <p:extLst>
      <p:ext uri="{BB962C8B-B14F-4D97-AF65-F5344CB8AC3E}">
        <p14:creationId xmlns:p14="http://schemas.microsoft.com/office/powerpoint/2010/main" val="4026973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BECF22-D188-DE49-7A21-E1032F82AD61}"/>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2DE3DC99-C256-0C1C-88C5-474B41F68694}"/>
              </a:ext>
            </a:extLst>
          </p:cNvPr>
          <p:cNvPicPr>
            <a:picLocks noChangeAspect="1"/>
          </p:cNvPicPr>
          <p:nvPr/>
        </p:nvPicPr>
        <p:blipFill>
          <a:blip r:embed="rId2"/>
          <a:stretch>
            <a:fillRect/>
          </a:stretch>
        </p:blipFill>
        <p:spPr>
          <a:xfrm>
            <a:off x="196547" y="136524"/>
            <a:ext cx="6645058" cy="4821065"/>
          </a:xfrm>
          <a:prstGeom prst="rect">
            <a:avLst/>
          </a:prstGeom>
        </p:spPr>
      </p:pic>
      <p:pic>
        <p:nvPicPr>
          <p:cNvPr id="6" name="Picture 5">
            <a:extLst>
              <a:ext uri="{FF2B5EF4-FFF2-40B4-BE49-F238E27FC236}">
                <a16:creationId xmlns:a16="http://schemas.microsoft.com/office/drawing/2014/main" id="{9718E290-4940-1228-A6BA-A6D87DE2BD0F}"/>
              </a:ext>
            </a:extLst>
          </p:cNvPr>
          <p:cNvPicPr>
            <a:picLocks noChangeAspect="1"/>
          </p:cNvPicPr>
          <p:nvPr/>
        </p:nvPicPr>
        <p:blipFill>
          <a:blip r:embed="rId3"/>
          <a:stretch>
            <a:fillRect/>
          </a:stretch>
        </p:blipFill>
        <p:spPr>
          <a:xfrm>
            <a:off x="7039908" y="161312"/>
            <a:ext cx="4263398" cy="6028914"/>
          </a:xfrm>
          <a:prstGeom prst="rect">
            <a:avLst/>
          </a:prstGeom>
        </p:spPr>
      </p:pic>
    </p:spTree>
    <p:extLst>
      <p:ext uri="{BB962C8B-B14F-4D97-AF65-F5344CB8AC3E}">
        <p14:creationId xmlns:p14="http://schemas.microsoft.com/office/powerpoint/2010/main" val="3166138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16FCDF1-07D1-DB5D-FA3E-1B90E4EEE039}"/>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0FD517CF-7E1B-7DA7-E5AC-D3D0078C163E}"/>
              </a:ext>
            </a:extLst>
          </p:cNvPr>
          <p:cNvPicPr>
            <a:picLocks noChangeAspect="1"/>
          </p:cNvPicPr>
          <p:nvPr/>
        </p:nvPicPr>
        <p:blipFill>
          <a:blip r:embed="rId2"/>
          <a:stretch>
            <a:fillRect/>
          </a:stretch>
        </p:blipFill>
        <p:spPr>
          <a:xfrm>
            <a:off x="179511" y="105950"/>
            <a:ext cx="5940771" cy="6041462"/>
          </a:xfrm>
          <a:prstGeom prst="rect">
            <a:avLst/>
          </a:prstGeom>
        </p:spPr>
      </p:pic>
      <p:grpSp>
        <p:nvGrpSpPr>
          <p:cNvPr id="10" name="Group 9">
            <a:extLst>
              <a:ext uri="{FF2B5EF4-FFF2-40B4-BE49-F238E27FC236}">
                <a16:creationId xmlns:a16="http://schemas.microsoft.com/office/drawing/2014/main" id="{102BAC2D-0997-15AE-5663-A79B9A824C84}"/>
              </a:ext>
            </a:extLst>
          </p:cNvPr>
          <p:cNvGrpSpPr/>
          <p:nvPr/>
        </p:nvGrpSpPr>
        <p:grpSpPr>
          <a:xfrm>
            <a:off x="6278189" y="1938969"/>
            <a:ext cx="5770497" cy="2558142"/>
            <a:chOff x="6246565" y="162090"/>
            <a:chExt cx="5770497" cy="2558142"/>
          </a:xfrm>
        </p:grpSpPr>
        <p:pic>
          <p:nvPicPr>
            <p:cNvPr id="8" name="Picture 7">
              <a:extLst>
                <a:ext uri="{FF2B5EF4-FFF2-40B4-BE49-F238E27FC236}">
                  <a16:creationId xmlns:a16="http://schemas.microsoft.com/office/drawing/2014/main" id="{E9A3333C-077C-FC69-6F5E-B7C4DC2569AD}"/>
                </a:ext>
              </a:extLst>
            </p:cNvPr>
            <p:cNvPicPr>
              <a:picLocks noChangeAspect="1"/>
            </p:cNvPicPr>
            <p:nvPr/>
          </p:nvPicPr>
          <p:blipFill>
            <a:blip r:embed="rId3"/>
            <a:stretch>
              <a:fillRect/>
            </a:stretch>
          </p:blipFill>
          <p:spPr>
            <a:xfrm>
              <a:off x="6246565" y="1909770"/>
              <a:ext cx="5770497" cy="810462"/>
            </a:xfrm>
            <a:prstGeom prst="rect">
              <a:avLst/>
            </a:prstGeom>
          </p:spPr>
        </p:pic>
        <p:pic>
          <p:nvPicPr>
            <p:cNvPr id="9" name="Picture 8">
              <a:extLst>
                <a:ext uri="{FF2B5EF4-FFF2-40B4-BE49-F238E27FC236}">
                  <a16:creationId xmlns:a16="http://schemas.microsoft.com/office/drawing/2014/main" id="{5BAC0D44-097C-DAA5-3CDB-1EE697CAC7FC}"/>
                </a:ext>
              </a:extLst>
            </p:cNvPr>
            <p:cNvPicPr>
              <a:picLocks noChangeAspect="1"/>
            </p:cNvPicPr>
            <p:nvPr/>
          </p:nvPicPr>
          <p:blipFill>
            <a:blip r:embed="rId4"/>
            <a:stretch>
              <a:fillRect/>
            </a:stretch>
          </p:blipFill>
          <p:spPr>
            <a:xfrm>
              <a:off x="6278189" y="162090"/>
              <a:ext cx="5727856" cy="1710778"/>
            </a:xfrm>
            <a:prstGeom prst="rect">
              <a:avLst/>
            </a:prstGeom>
          </p:spPr>
        </p:pic>
      </p:grpSp>
    </p:spTree>
    <p:extLst>
      <p:ext uri="{BB962C8B-B14F-4D97-AF65-F5344CB8AC3E}">
        <p14:creationId xmlns:p14="http://schemas.microsoft.com/office/powerpoint/2010/main" val="3999177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007112"/>
            <a:ext cx="10208526" cy="4832092"/>
          </a:xfrm>
          <a:prstGeom prst="rect">
            <a:avLst/>
          </a:prstGeom>
        </p:spPr>
        <p:txBody>
          <a:bodyPr wrap="square">
            <a:spAutoFit/>
          </a:bodyPr>
          <a:lstStyle/>
          <a:p>
            <a:pPr algn="just"/>
            <a:r>
              <a:rPr lang="en-US" sz="2800" b="1" dirty="0">
                <a:latin typeface="LiberationSerif-Bold"/>
              </a:rPr>
              <a:t>Using LDM and STM instructions for the stack</a:t>
            </a:r>
          </a:p>
          <a:p>
            <a:pPr algn="just"/>
            <a:endParaRPr lang="en-US" sz="2800" b="1" dirty="0">
              <a:latin typeface="LiberationSerif-Bold"/>
            </a:endParaRPr>
          </a:p>
          <a:p>
            <a:pPr algn="just"/>
            <a:r>
              <a:rPr lang="en-US" sz="2800" dirty="0">
                <a:latin typeface="LiberationSerif"/>
              </a:rPr>
              <a:t>Another way to push register contents onto the stack is to use STM (store multiple) and LDM (load multiple) instructions.</a:t>
            </a:r>
          </a:p>
          <a:p>
            <a:pPr algn="just"/>
            <a:r>
              <a:rPr lang="en-US" sz="2800" dirty="0">
                <a:latin typeface="LiberationSerif"/>
              </a:rPr>
              <a:t>  </a:t>
            </a:r>
          </a:p>
          <a:p>
            <a:r>
              <a:rPr lang="en-US" sz="2800" b="1" dirty="0">
                <a:latin typeface="LiberationSerif"/>
              </a:rPr>
              <a:t>STM</a:t>
            </a:r>
            <a:endParaRPr lang="en-US" sz="2800" dirty="0">
              <a:latin typeface="LiberationSerif"/>
            </a:endParaRPr>
          </a:p>
          <a:p>
            <a:r>
              <a:rPr lang="en-US" sz="2800" dirty="0">
                <a:latin typeface="LiberationSerif"/>
              </a:rPr>
              <a:t>STM R11, {R0-R3}</a:t>
            </a:r>
          </a:p>
          <a:p>
            <a:r>
              <a:rPr lang="en-US" sz="2800" dirty="0">
                <a:latin typeface="LiberationSerif"/>
              </a:rPr>
              <a:t>;Store R0 through R3 onto memory pointed to by R11</a:t>
            </a:r>
          </a:p>
          <a:p>
            <a:endParaRPr lang="en-US" sz="2800" dirty="0">
              <a:latin typeface="LiberationSerif"/>
            </a:endParaRPr>
          </a:p>
          <a:p>
            <a:r>
              <a:rPr lang="en-US" sz="2800" dirty="0">
                <a:latin typeface="LiberationSerif"/>
              </a:rPr>
              <a:t>STM R7, {R0,R3,R5}</a:t>
            </a:r>
          </a:p>
          <a:p>
            <a:r>
              <a:rPr lang="en-US" sz="2800" dirty="0">
                <a:latin typeface="LiberationSerif"/>
              </a:rPr>
              <a:t>;Store R0, R3, R5 onto memory pointed to by R7</a:t>
            </a:r>
          </a:p>
        </p:txBody>
      </p:sp>
      <p:sp>
        <p:nvSpPr>
          <p:cNvPr id="4" name="Footer Placeholder 3"/>
          <p:cNvSpPr>
            <a:spLocks noGrp="1"/>
          </p:cNvSpPr>
          <p:nvPr>
            <p:ph type="ftr" sz="quarter" idx="11"/>
          </p:nvPr>
        </p:nvSpPr>
        <p:spPr>
          <a:xfrm>
            <a:off x="6578221" y="6301759"/>
            <a:ext cx="4959823"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9958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7846" y="245707"/>
            <a:ext cx="10367749" cy="2677656"/>
          </a:xfrm>
          <a:prstGeom prst="rect">
            <a:avLst/>
          </a:prstGeom>
        </p:spPr>
        <p:txBody>
          <a:bodyPr wrap="square">
            <a:spAutoFit/>
          </a:bodyPr>
          <a:lstStyle/>
          <a:p>
            <a:pPr algn="just"/>
            <a:r>
              <a:rPr lang="en-US" sz="2800" b="1" dirty="0">
                <a:latin typeface="LiberationSerif"/>
              </a:rPr>
              <a:t>LDM</a:t>
            </a:r>
          </a:p>
          <a:p>
            <a:pPr algn="just"/>
            <a:r>
              <a:rPr lang="en-US" sz="2800" dirty="0">
                <a:latin typeface="LiberationSerif"/>
              </a:rPr>
              <a:t>LDM R11, {R0-R3}</a:t>
            </a:r>
          </a:p>
          <a:p>
            <a:pPr algn="just"/>
            <a:r>
              <a:rPr lang="en-US" sz="2800" dirty="0">
                <a:latin typeface="LiberationSerif"/>
              </a:rPr>
              <a:t>;Load R0 through R3 from memory pointed to by R11</a:t>
            </a:r>
          </a:p>
          <a:p>
            <a:pPr algn="just"/>
            <a:endParaRPr lang="en-US" sz="2800" dirty="0">
              <a:latin typeface="LiberationSerif"/>
            </a:endParaRPr>
          </a:p>
          <a:p>
            <a:pPr algn="just"/>
            <a:r>
              <a:rPr lang="en-US" sz="2800" dirty="0">
                <a:latin typeface="LiberationSerif"/>
              </a:rPr>
              <a:t>LDM R7, {R0,R3,R5}</a:t>
            </a:r>
          </a:p>
          <a:p>
            <a:pPr algn="just"/>
            <a:r>
              <a:rPr lang="en-US" sz="2800" dirty="0">
                <a:latin typeface="LiberationSerif"/>
              </a:rPr>
              <a:t>;Load R0,R3,R5 from memory pointed to by R7</a:t>
            </a:r>
          </a:p>
        </p:txBody>
      </p:sp>
      <p:sp>
        <p:nvSpPr>
          <p:cNvPr id="4" name="Footer Placeholder 3"/>
          <p:cNvSpPr>
            <a:spLocks noGrp="1"/>
          </p:cNvSpPr>
          <p:nvPr>
            <p:ph type="ftr" sz="quarter" idx="11"/>
          </p:nvPr>
        </p:nvSpPr>
        <p:spPr>
          <a:xfrm>
            <a:off x="6892119" y="6247168"/>
            <a:ext cx="4741460" cy="365125"/>
          </a:xfrm>
        </p:spPr>
        <p:txBody>
          <a:bodyPr/>
          <a:lstStyle/>
          <a:p>
            <a:r>
              <a:rPr lang="en-US" dirty="0"/>
              <a:t>ARM Assembly Language Programming &amp; Architecture by </a:t>
            </a:r>
            <a:r>
              <a:rPr lang="en-US" dirty="0" err="1"/>
              <a:t>Mazidi</a:t>
            </a:r>
            <a:r>
              <a:rPr lang="en-US" dirty="0"/>
              <a:t>, et al.</a:t>
            </a:r>
          </a:p>
        </p:txBody>
      </p:sp>
      <p:pic>
        <p:nvPicPr>
          <p:cNvPr id="5" name="Picture 4">
            <a:extLst>
              <a:ext uri="{FF2B5EF4-FFF2-40B4-BE49-F238E27FC236}">
                <a16:creationId xmlns:a16="http://schemas.microsoft.com/office/drawing/2014/main" id="{22CA6C6F-BEF6-E53D-8C06-15C77D2C5CA7}"/>
              </a:ext>
            </a:extLst>
          </p:cNvPr>
          <p:cNvPicPr>
            <a:picLocks noChangeAspect="1"/>
          </p:cNvPicPr>
          <p:nvPr/>
        </p:nvPicPr>
        <p:blipFill>
          <a:blip r:embed="rId2"/>
          <a:stretch>
            <a:fillRect/>
          </a:stretch>
        </p:blipFill>
        <p:spPr>
          <a:xfrm>
            <a:off x="496546" y="3182732"/>
            <a:ext cx="4698536" cy="2799427"/>
          </a:xfrm>
          <a:prstGeom prst="rect">
            <a:avLst/>
          </a:prstGeom>
        </p:spPr>
      </p:pic>
      <p:pic>
        <p:nvPicPr>
          <p:cNvPr id="7" name="Picture 6">
            <a:extLst>
              <a:ext uri="{FF2B5EF4-FFF2-40B4-BE49-F238E27FC236}">
                <a16:creationId xmlns:a16="http://schemas.microsoft.com/office/drawing/2014/main" id="{E2A8605F-BF0E-F1E4-3B25-07FC0F4C94E3}"/>
              </a:ext>
            </a:extLst>
          </p:cNvPr>
          <p:cNvPicPr>
            <a:picLocks noChangeAspect="1"/>
          </p:cNvPicPr>
          <p:nvPr/>
        </p:nvPicPr>
        <p:blipFill>
          <a:blip r:embed="rId3"/>
          <a:stretch>
            <a:fillRect/>
          </a:stretch>
        </p:blipFill>
        <p:spPr>
          <a:xfrm>
            <a:off x="5920539" y="3182732"/>
            <a:ext cx="4820907" cy="2758866"/>
          </a:xfrm>
          <a:prstGeom prst="rect">
            <a:avLst/>
          </a:prstGeom>
        </p:spPr>
      </p:pic>
    </p:spTree>
    <p:extLst>
      <p:ext uri="{BB962C8B-B14F-4D97-AF65-F5344CB8AC3E}">
        <p14:creationId xmlns:p14="http://schemas.microsoft.com/office/powerpoint/2010/main" val="169845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2198" y="569373"/>
            <a:ext cx="6865469" cy="523220"/>
          </a:xfrm>
          <a:prstGeom prst="rect">
            <a:avLst/>
          </a:prstGeom>
        </p:spPr>
        <p:txBody>
          <a:bodyPr wrap="none">
            <a:spAutoFit/>
          </a:bodyPr>
          <a:lstStyle/>
          <a:p>
            <a:pPr algn="just"/>
            <a:r>
              <a:rPr lang="en-US" sz="2800" b="1" dirty="0">
                <a:latin typeface="LiberationSerif-Bold"/>
              </a:rPr>
              <a:t>ARM Memory Map and Memory Access</a:t>
            </a:r>
            <a:endParaRPr lang="en-US" sz="2800" dirty="0"/>
          </a:p>
        </p:txBody>
      </p:sp>
      <p:pic>
        <p:nvPicPr>
          <p:cNvPr id="4" name="Picture 3"/>
          <p:cNvPicPr>
            <a:picLocks noChangeAspect="1"/>
          </p:cNvPicPr>
          <p:nvPr/>
        </p:nvPicPr>
        <p:blipFill>
          <a:blip r:embed="rId2"/>
          <a:stretch>
            <a:fillRect/>
          </a:stretch>
        </p:blipFill>
        <p:spPr>
          <a:xfrm>
            <a:off x="2329958" y="1149539"/>
            <a:ext cx="7789402" cy="5206811"/>
          </a:xfrm>
          <a:prstGeom prst="rect">
            <a:avLst/>
          </a:prstGeom>
        </p:spPr>
      </p:pic>
      <p:sp>
        <p:nvSpPr>
          <p:cNvPr id="5" name="Footer Placeholder 4"/>
          <p:cNvSpPr>
            <a:spLocks noGrp="1"/>
          </p:cNvSpPr>
          <p:nvPr>
            <p:ph type="ftr" sz="quarter" idx="11"/>
          </p:nvPr>
        </p:nvSpPr>
        <p:spPr>
          <a:xfrm>
            <a:off x="7629100" y="6356350"/>
            <a:ext cx="4562900"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755644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A6B0A158-7BA3-ED9F-F1F2-0509E7119A7A}"/>
              </a:ext>
            </a:extLst>
          </p:cNvPr>
          <p:cNvPicPr>
            <a:picLocks noChangeAspect="1"/>
          </p:cNvPicPr>
          <p:nvPr/>
        </p:nvPicPr>
        <p:blipFill>
          <a:blip r:embed="rId2"/>
          <a:stretch>
            <a:fillRect/>
          </a:stretch>
        </p:blipFill>
        <p:spPr>
          <a:xfrm>
            <a:off x="888303" y="643466"/>
            <a:ext cx="4805044" cy="5571066"/>
          </a:xfrm>
          <a:prstGeom prst="rect">
            <a:avLst/>
          </a:prstGeom>
        </p:spPr>
      </p:pic>
      <p:cxnSp>
        <p:nvCxnSpPr>
          <p:cNvPr id="15" name="Straight Connector 14">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80814EFD-76A1-FC81-D813-F4E519DC658A}"/>
              </a:ext>
            </a:extLst>
          </p:cNvPr>
          <p:cNvPicPr>
            <a:picLocks noChangeAspect="1"/>
          </p:cNvPicPr>
          <p:nvPr/>
        </p:nvPicPr>
        <p:blipFill>
          <a:blip r:embed="rId3"/>
          <a:stretch>
            <a:fillRect/>
          </a:stretch>
        </p:blipFill>
        <p:spPr>
          <a:xfrm>
            <a:off x="6742387" y="643467"/>
            <a:ext cx="4317575" cy="5571066"/>
          </a:xfrm>
          <a:prstGeom prst="rect">
            <a:avLst/>
          </a:prstGeom>
        </p:spPr>
      </p:pic>
      <p:sp>
        <p:nvSpPr>
          <p:cNvPr id="2" name="Footer Placeholder 1">
            <a:extLst>
              <a:ext uri="{FF2B5EF4-FFF2-40B4-BE49-F238E27FC236}">
                <a16:creationId xmlns:a16="http://schemas.microsoft.com/office/drawing/2014/main" id="{9CB4E6AC-AE3F-11A6-3D1D-4845A1804840}"/>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1000"/>
              <a:t>ARM Assembly Language Programming &amp; Architecture by Mazidi, et al.</a:t>
            </a:r>
          </a:p>
        </p:txBody>
      </p:sp>
    </p:spTree>
    <p:extLst>
      <p:ext uri="{BB962C8B-B14F-4D97-AF65-F5344CB8AC3E}">
        <p14:creationId xmlns:p14="http://schemas.microsoft.com/office/powerpoint/2010/main" val="3874849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D4007B-1C46-41DD-3565-90B8E7E8A1FB}"/>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EB6526A2-A578-12E3-372C-65E1ED4A7194}"/>
              </a:ext>
            </a:extLst>
          </p:cNvPr>
          <p:cNvPicPr>
            <a:picLocks noChangeAspect="1"/>
          </p:cNvPicPr>
          <p:nvPr/>
        </p:nvPicPr>
        <p:blipFill>
          <a:blip r:embed="rId2"/>
          <a:stretch>
            <a:fillRect/>
          </a:stretch>
        </p:blipFill>
        <p:spPr>
          <a:xfrm>
            <a:off x="364873" y="146167"/>
            <a:ext cx="4890173" cy="5928678"/>
          </a:xfrm>
          <a:prstGeom prst="rect">
            <a:avLst/>
          </a:prstGeom>
        </p:spPr>
      </p:pic>
      <p:pic>
        <p:nvPicPr>
          <p:cNvPr id="6" name="Picture 5">
            <a:extLst>
              <a:ext uri="{FF2B5EF4-FFF2-40B4-BE49-F238E27FC236}">
                <a16:creationId xmlns:a16="http://schemas.microsoft.com/office/drawing/2014/main" id="{1318DE38-41BC-5B75-BD28-1642EF27255F}"/>
              </a:ext>
            </a:extLst>
          </p:cNvPr>
          <p:cNvPicPr>
            <a:picLocks noChangeAspect="1"/>
          </p:cNvPicPr>
          <p:nvPr/>
        </p:nvPicPr>
        <p:blipFill>
          <a:blip r:embed="rId3"/>
          <a:stretch>
            <a:fillRect/>
          </a:stretch>
        </p:blipFill>
        <p:spPr>
          <a:xfrm>
            <a:off x="5370427" y="839686"/>
            <a:ext cx="5591356" cy="5118455"/>
          </a:xfrm>
          <a:prstGeom prst="rect">
            <a:avLst/>
          </a:prstGeom>
        </p:spPr>
      </p:pic>
    </p:spTree>
    <p:extLst>
      <p:ext uri="{BB962C8B-B14F-4D97-AF65-F5344CB8AC3E}">
        <p14:creationId xmlns:p14="http://schemas.microsoft.com/office/powerpoint/2010/main" val="17093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A6017C-F986-12B7-9F6D-007F3A1A3340}"/>
              </a:ext>
            </a:extLst>
          </p:cNvPr>
          <p:cNvSpPr>
            <a:spLocks noGrp="1"/>
          </p:cNvSpPr>
          <p:nvPr>
            <p:ph type="ftr" sz="quarter" idx="11"/>
          </p:nvPr>
        </p:nvSpPr>
        <p:spPr/>
        <p:txBody>
          <a:bodyPr/>
          <a:lstStyle/>
          <a:p>
            <a:r>
              <a:rPr lang="en-US"/>
              <a:t>ARM Assembly Language Programming &amp; Architecture by Mazidi, et al.</a:t>
            </a:r>
          </a:p>
        </p:txBody>
      </p:sp>
      <p:grpSp>
        <p:nvGrpSpPr>
          <p:cNvPr id="9" name="Group 8">
            <a:extLst>
              <a:ext uri="{FF2B5EF4-FFF2-40B4-BE49-F238E27FC236}">
                <a16:creationId xmlns:a16="http://schemas.microsoft.com/office/drawing/2014/main" id="{F19DB535-85B1-EFE5-842A-97C632CC7FB2}"/>
              </a:ext>
            </a:extLst>
          </p:cNvPr>
          <p:cNvGrpSpPr/>
          <p:nvPr/>
        </p:nvGrpSpPr>
        <p:grpSpPr>
          <a:xfrm>
            <a:off x="403952" y="621268"/>
            <a:ext cx="11538332" cy="4843098"/>
            <a:chOff x="569205" y="162906"/>
            <a:chExt cx="11053590" cy="4393706"/>
          </a:xfrm>
        </p:grpSpPr>
        <p:pic>
          <p:nvPicPr>
            <p:cNvPr id="7" name="Picture 6">
              <a:extLst>
                <a:ext uri="{FF2B5EF4-FFF2-40B4-BE49-F238E27FC236}">
                  <a16:creationId xmlns:a16="http://schemas.microsoft.com/office/drawing/2014/main" id="{CB373364-E567-1573-6B88-99A08A96C44B}"/>
                </a:ext>
              </a:extLst>
            </p:cNvPr>
            <p:cNvPicPr>
              <a:picLocks noChangeAspect="1"/>
            </p:cNvPicPr>
            <p:nvPr/>
          </p:nvPicPr>
          <p:blipFill>
            <a:blip r:embed="rId2"/>
            <a:stretch>
              <a:fillRect/>
            </a:stretch>
          </p:blipFill>
          <p:spPr>
            <a:xfrm>
              <a:off x="569205" y="162906"/>
              <a:ext cx="11053590" cy="1477975"/>
            </a:xfrm>
            <a:prstGeom prst="rect">
              <a:avLst/>
            </a:prstGeom>
          </p:spPr>
        </p:pic>
        <p:pic>
          <p:nvPicPr>
            <p:cNvPr id="8" name="Picture 7">
              <a:extLst>
                <a:ext uri="{FF2B5EF4-FFF2-40B4-BE49-F238E27FC236}">
                  <a16:creationId xmlns:a16="http://schemas.microsoft.com/office/drawing/2014/main" id="{5A49BBE8-4093-3809-0118-178254B9083B}"/>
                </a:ext>
              </a:extLst>
            </p:cNvPr>
            <p:cNvPicPr>
              <a:picLocks noChangeAspect="1"/>
            </p:cNvPicPr>
            <p:nvPr/>
          </p:nvPicPr>
          <p:blipFill>
            <a:blip r:embed="rId3"/>
            <a:stretch>
              <a:fillRect/>
            </a:stretch>
          </p:blipFill>
          <p:spPr>
            <a:xfrm>
              <a:off x="569205" y="1693962"/>
              <a:ext cx="11053590" cy="2862650"/>
            </a:xfrm>
            <a:prstGeom prst="rect">
              <a:avLst/>
            </a:prstGeom>
          </p:spPr>
        </p:pic>
      </p:grpSp>
    </p:spTree>
    <p:extLst>
      <p:ext uri="{BB962C8B-B14F-4D97-AF65-F5344CB8AC3E}">
        <p14:creationId xmlns:p14="http://schemas.microsoft.com/office/powerpoint/2010/main" val="2282707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260609" y="6301759"/>
            <a:ext cx="4700516"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814485" y="473838"/>
            <a:ext cx="5726248" cy="461665"/>
          </a:xfrm>
          <a:prstGeom prst="rect">
            <a:avLst/>
          </a:prstGeom>
        </p:spPr>
        <p:txBody>
          <a:bodyPr wrap="none">
            <a:spAutoFit/>
          </a:bodyPr>
          <a:lstStyle/>
          <a:p>
            <a:r>
              <a:rPr lang="en-US" sz="2400" b="1" dirty="0">
                <a:latin typeface="LiberationSerif-Bold"/>
              </a:rPr>
              <a:t>ARM Bit-Addressable Memory Region</a:t>
            </a:r>
            <a:endParaRPr lang="en-US" sz="2400" dirty="0"/>
          </a:p>
        </p:txBody>
      </p:sp>
      <p:sp>
        <p:nvSpPr>
          <p:cNvPr id="4" name="Rectangle 3"/>
          <p:cNvSpPr/>
          <p:nvPr/>
        </p:nvSpPr>
        <p:spPr>
          <a:xfrm>
            <a:off x="946244" y="1187061"/>
            <a:ext cx="10586113" cy="1569660"/>
          </a:xfrm>
          <a:prstGeom prst="rect">
            <a:avLst/>
          </a:prstGeom>
        </p:spPr>
        <p:txBody>
          <a:bodyPr wrap="square">
            <a:spAutoFit/>
          </a:bodyPr>
          <a:lstStyle/>
          <a:p>
            <a:pPr algn="just"/>
            <a:r>
              <a:rPr lang="en-US" sz="2400" dirty="0">
                <a:latin typeface="LiberationSerif"/>
              </a:rPr>
              <a:t>One of the most important features of the CPU is the ability to access the RAM and I/O ports in bits instead of bytes. This is a very important and powerful feature of the ARM used widely in the embedded system design and applications.</a:t>
            </a:r>
            <a:endParaRPr lang="en-US" sz="2400" dirty="0"/>
          </a:p>
        </p:txBody>
      </p:sp>
      <p:sp>
        <p:nvSpPr>
          <p:cNvPr id="6" name="Rectangle 5"/>
          <p:cNvSpPr/>
          <p:nvPr/>
        </p:nvSpPr>
        <p:spPr>
          <a:xfrm>
            <a:off x="946244" y="3326379"/>
            <a:ext cx="10463284" cy="2308324"/>
          </a:xfrm>
          <a:prstGeom prst="rect">
            <a:avLst/>
          </a:prstGeom>
        </p:spPr>
        <p:txBody>
          <a:bodyPr wrap="square">
            <a:spAutoFit/>
          </a:bodyPr>
          <a:lstStyle/>
          <a:p>
            <a:pPr algn="just"/>
            <a:r>
              <a:rPr lang="en-US" sz="2400" b="1" dirty="0">
                <a:latin typeface="LiberationSerif-Bold"/>
              </a:rPr>
              <a:t>Bit-addressable (bit-band) SRAM</a:t>
            </a:r>
          </a:p>
          <a:p>
            <a:pPr marL="342900" indent="-342900" algn="just">
              <a:buFont typeface="Arial" panose="020B0604020202020204" pitchFamily="34" charset="0"/>
              <a:buChar char="•"/>
            </a:pPr>
            <a:r>
              <a:rPr lang="en-US" sz="2400" dirty="0">
                <a:latin typeface="LiberationSerif"/>
              </a:rPr>
              <a:t>Of the 4GB memory space of the ARM, a number of bytes are bit-addressable. The ARM literature refers to this region as the bit-band region. Since the ARM instruction is 32-bit and the CPU executes code one instruction at a time, the code (Flash ROM) space is always word size and word aligned, </a:t>
            </a:r>
            <a:endParaRPr lang="en-US" sz="2400" dirty="0"/>
          </a:p>
        </p:txBody>
      </p:sp>
    </p:spTree>
    <p:extLst>
      <p:ext uri="{BB962C8B-B14F-4D97-AF65-F5344CB8AC3E}">
        <p14:creationId xmlns:p14="http://schemas.microsoft.com/office/powerpoint/2010/main" val="2763429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301552" y="6274464"/>
            <a:ext cx="4577686" cy="365125"/>
          </a:xfrm>
        </p:spPr>
        <p:txBody>
          <a:bodyPr/>
          <a:lstStyle/>
          <a:p>
            <a:r>
              <a:rPr lang="en-US" dirty="0"/>
              <a:t>ARM Assembly Language Programming &amp; Architecture by </a:t>
            </a:r>
            <a:r>
              <a:rPr lang="en-US" dirty="0" err="1"/>
              <a:t>Mazidi</a:t>
            </a:r>
            <a:r>
              <a:rPr lang="en-US" dirty="0"/>
              <a:t>, et al.</a:t>
            </a:r>
          </a:p>
        </p:txBody>
      </p:sp>
      <p:sp>
        <p:nvSpPr>
          <p:cNvPr id="3" name="Rectangle 2"/>
          <p:cNvSpPr/>
          <p:nvPr/>
        </p:nvSpPr>
        <p:spPr>
          <a:xfrm>
            <a:off x="336644" y="619415"/>
            <a:ext cx="11327642" cy="5262979"/>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LiberationSerif"/>
              </a:rPr>
              <a:t>The bit addressable RAM and I/O locations vary among the family members and vendors. </a:t>
            </a:r>
          </a:p>
          <a:p>
            <a:pPr marL="342900" indent="-342900" algn="just">
              <a:buFont typeface="Arial" panose="020B0604020202020204" pitchFamily="34" charset="0"/>
              <a:buChar char="•"/>
            </a:pPr>
            <a:r>
              <a:rPr lang="en-US" sz="2400" dirty="0">
                <a:latin typeface="LiberationSerif"/>
              </a:rPr>
              <a:t>The ARM generic manual defines the location addresses of bit-band as 0x20000000 to 0x200FFFFF for SRAM and 0x40000000 to 0x400FFFFF for peripherals.  </a:t>
            </a:r>
          </a:p>
          <a:p>
            <a:pPr marL="342900" indent="-342900" algn="just">
              <a:buFont typeface="Arial" panose="020B0604020202020204" pitchFamily="34" charset="0"/>
              <a:buChar char="•"/>
            </a:pPr>
            <a:r>
              <a:rPr lang="en-US" sz="2400" dirty="0">
                <a:latin typeface="LiberationSerif"/>
              </a:rPr>
              <a:t>The bit-band (bit-addressable) regions are the only region that can be accessed in both bit and byte/</a:t>
            </a:r>
            <a:r>
              <a:rPr lang="en-US" sz="2400" dirty="0" err="1">
                <a:latin typeface="LiberationSerif"/>
              </a:rPr>
              <a:t>halfword</a:t>
            </a:r>
            <a:r>
              <a:rPr lang="en-US" sz="2400" dirty="0">
                <a:latin typeface="LiberationSerif"/>
              </a:rPr>
              <a:t>/word formats while the other area of memory must be accessed in byte/</a:t>
            </a:r>
            <a:r>
              <a:rPr lang="en-US" sz="2400" dirty="0" err="1">
                <a:latin typeface="LiberationSerif"/>
              </a:rPr>
              <a:t>halfword</a:t>
            </a:r>
            <a:r>
              <a:rPr lang="en-US" sz="2400" dirty="0">
                <a:latin typeface="LiberationSerif"/>
              </a:rPr>
              <a:t>/word size.  </a:t>
            </a:r>
          </a:p>
          <a:p>
            <a:pPr marL="342900" indent="-342900" algn="just">
              <a:buFont typeface="Arial" panose="020B0604020202020204" pitchFamily="34" charset="0"/>
              <a:buChar char="•"/>
            </a:pPr>
            <a:r>
              <a:rPr lang="en-US" sz="2400" dirty="0">
                <a:latin typeface="LiberationSerif"/>
              </a:rPr>
              <a:t>For the ARM Cortex-M, the bit-band SRAM addresses 0x20000000 to 0x200FFFFF (1M bytes) is given alias addresses of 0x22000000 to 0x23FFFFFF. </a:t>
            </a:r>
          </a:p>
          <a:p>
            <a:pPr marL="342900" indent="-342900" algn="just">
              <a:buFont typeface="Arial" panose="020B0604020202020204" pitchFamily="34" charset="0"/>
              <a:buChar char="•"/>
            </a:pPr>
            <a:r>
              <a:rPr lang="en-US" sz="2400" dirty="0">
                <a:latin typeface="LiberationSerif"/>
              </a:rPr>
              <a:t>The bit addresses 0x22000000 to 0x2200001F are for the first byte of SRAM location 0x20000000, and 0x22000020 to 0x2200003F are the bit addresses of the second byte of SRAM location 0x20000001, and so on.  </a:t>
            </a:r>
            <a:endParaRPr lang="en-US" sz="2400" dirty="0"/>
          </a:p>
        </p:txBody>
      </p:sp>
    </p:spTree>
    <p:extLst>
      <p:ext uri="{BB962C8B-B14F-4D97-AF65-F5344CB8AC3E}">
        <p14:creationId xmlns:p14="http://schemas.microsoft.com/office/powerpoint/2010/main" val="3897239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1" name="Group 10">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2" name="Freeform: Shape 11">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4" name="Picture 3">
            <a:extLst>
              <a:ext uri="{FF2B5EF4-FFF2-40B4-BE49-F238E27FC236}">
                <a16:creationId xmlns:a16="http://schemas.microsoft.com/office/drawing/2014/main" id="{956D1ED7-BDE4-81B8-3857-32E84825D19B}"/>
              </a:ext>
            </a:extLst>
          </p:cNvPr>
          <p:cNvPicPr>
            <a:picLocks noChangeAspect="1"/>
          </p:cNvPicPr>
          <p:nvPr/>
        </p:nvPicPr>
        <p:blipFill>
          <a:blip r:embed="rId2"/>
          <a:stretch>
            <a:fillRect/>
          </a:stretch>
        </p:blipFill>
        <p:spPr>
          <a:xfrm>
            <a:off x="2355049" y="121309"/>
            <a:ext cx="7862839" cy="6388558"/>
          </a:xfrm>
          <a:prstGeom prst="rect">
            <a:avLst/>
          </a:prstGeom>
        </p:spPr>
      </p:pic>
      <p:sp>
        <p:nvSpPr>
          <p:cNvPr id="2" name="Footer Placeholder 1">
            <a:extLst>
              <a:ext uri="{FF2B5EF4-FFF2-40B4-BE49-F238E27FC236}">
                <a16:creationId xmlns:a16="http://schemas.microsoft.com/office/drawing/2014/main" id="{5577B035-D9D3-BAC7-61FB-39F05AD65F0B}"/>
              </a:ext>
            </a:extLst>
          </p:cNvPr>
          <p:cNvSpPr>
            <a:spLocks noGrp="1"/>
          </p:cNvSpPr>
          <p:nvPr>
            <p:ph type="ftr" sz="quarter" idx="11"/>
          </p:nvPr>
        </p:nvSpPr>
        <p:spPr>
          <a:xfrm>
            <a:off x="7708749" y="6542136"/>
            <a:ext cx="4550986" cy="365125"/>
          </a:xfrm>
        </p:spPr>
        <p:txBody>
          <a:bodyPr>
            <a:normAutofit/>
          </a:bodyPr>
          <a:lstStyle/>
          <a:p>
            <a:pPr algn="l">
              <a:spcAft>
                <a:spcPts val="600"/>
              </a:spcAft>
            </a:pPr>
            <a:r>
              <a:rPr lang="en-US" dirty="0">
                <a:solidFill>
                  <a:schemeClr val="tx1">
                    <a:lumMod val="75000"/>
                    <a:lumOff val="25000"/>
                  </a:schemeClr>
                </a:solidFill>
              </a:rPr>
              <a:t>ARM Assembly Language Programming &amp; Architecture by Mazidi, et al.</a:t>
            </a:r>
          </a:p>
        </p:txBody>
      </p:sp>
    </p:spTree>
    <p:extLst>
      <p:ext uri="{BB962C8B-B14F-4D97-AF65-F5344CB8AC3E}">
        <p14:creationId xmlns:p14="http://schemas.microsoft.com/office/powerpoint/2010/main" val="1908869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7110484" y="6233521"/>
            <a:ext cx="4796050" cy="365125"/>
          </a:xfrm>
        </p:spPr>
        <p:txBody>
          <a:bodyPr/>
          <a:lstStyle/>
          <a:p>
            <a:r>
              <a:rPr lang="en-US" dirty="0"/>
              <a:t>ARM Assembly Language Programming &amp; Architecture by </a:t>
            </a:r>
            <a:r>
              <a:rPr lang="en-US" dirty="0" err="1"/>
              <a:t>Mazidi</a:t>
            </a:r>
            <a:r>
              <a:rPr lang="en-US" dirty="0"/>
              <a:t>, et al.</a:t>
            </a:r>
          </a:p>
        </p:txBody>
      </p:sp>
      <p:pic>
        <p:nvPicPr>
          <p:cNvPr id="3" name="Picture 2"/>
          <p:cNvPicPr>
            <a:picLocks noChangeAspect="1"/>
          </p:cNvPicPr>
          <p:nvPr/>
        </p:nvPicPr>
        <p:blipFill>
          <a:blip r:embed="rId2"/>
          <a:stretch>
            <a:fillRect/>
          </a:stretch>
        </p:blipFill>
        <p:spPr>
          <a:xfrm>
            <a:off x="177187" y="18485"/>
            <a:ext cx="5314712" cy="3523172"/>
          </a:xfrm>
          <a:prstGeom prst="rect">
            <a:avLst/>
          </a:prstGeom>
        </p:spPr>
      </p:pic>
      <p:sp>
        <p:nvSpPr>
          <p:cNvPr id="4" name="Rectangle 3"/>
          <p:cNvSpPr/>
          <p:nvPr/>
        </p:nvSpPr>
        <p:spPr>
          <a:xfrm>
            <a:off x="295507" y="3486571"/>
            <a:ext cx="3747684" cy="646331"/>
          </a:xfrm>
          <a:prstGeom prst="rect">
            <a:avLst/>
          </a:prstGeom>
        </p:spPr>
        <p:txBody>
          <a:bodyPr wrap="square">
            <a:spAutoFit/>
          </a:bodyPr>
          <a:lstStyle/>
          <a:p>
            <a:r>
              <a:rPr lang="en-US" b="1" dirty="0">
                <a:latin typeface="LiberationSerif-Bold"/>
              </a:rPr>
              <a:t>SRAM bit-addressable region and their alias addresses</a:t>
            </a:r>
            <a:endParaRPr lang="en-US" dirty="0"/>
          </a:p>
        </p:txBody>
      </p:sp>
      <p:pic>
        <p:nvPicPr>
          <p:cNvPr id="5" name="Picture 4">
            <a:extLst>
              <a:ext uri="{FF2B5EF4-FFF2-40B4-BE49-F238E27FC236}">
                <a16:creationId xmlns:a16="http://schemas.microsoft.com/office/drawing/2014/main" id="{2690153E-8BB0-7628-2F4C-457B97B11616}"/>
              </a:ext>
            </a:extLst>
          </p:cNvPr>
          <p:cNvPicPr>
            <a:picLocks noChangeAspect="1"/>
          </p:cNvPicPr>
          <p:nvPr/>
        </p:nvPicPr>
        <p:blipFill>
          <a:blip r:embed="rId3"/>
          <a:stretch>
            <a:fillRect/>
          </a:stretch>
        </p:blipFill>
        <p:spPr>
          <a:xfrm>
            <a:off x="4840679" y="2906811"/>
            <a:ext cx="7248085" cy="3352746"/>
          </a:xfrm>
          <a:prstGeom prst="rect">
            <a:avLst/>
          </a:prstGeom>
          <a:solidFill>
            <a:schemeClr val="accent2"/>
          </a:solidFill>
          <a:ln w="38100">
            <a:solidFill>
              <a:schemeClr val="tx1"/>
            </a:solidFill>
          </a:ln>
        </p:spPr>
      </p:pic>
      <p:sp>
        <p:nvSpPr>
          <p:cNvPr id="9" name="TextBox 8">
            <a:extLst>
              <a:ext uri="{FF2B5EF4-FFF2-40B4-BE49-F238E27FC236}">
                <a16:creationId xmlns:a16="http://schemas.microsoft.com/office/drawing/2014/main" id="{8B7C3793-5E5D-BC89-9C1F-FA128DB13181}"/>
              </a:ext>
            </a:extLst>
          </p:cNvPr>
          <p:cNvSpPr txBox="1"/>
          <p:nvPr/>
        </p:nvSpPr>
        <p:spPr>
          <a:xfrm>
            <a:off x="5542459" y="259354"/>
            <a:ext cx="6529330" cy="2462213"/>
          </a:xfrm>
          <a:prstGeom prst="rect">
            <a:avLst/>
          </a:prstGeom>
          <a:solidFill>
            <a:schemeClr val="accent4">
              <a:lumMod val="20000"/>
              <a:lumOff val="80000"/>
            </a:schemeClr>
          </a:solidFill>
        </p:spPr>
        <p:txBody>
          <a:bodyPr wrap="square">
            <a:spAutoFit/>
          </a:bodyPr>
          <a:lstStyle/>
          <a:p>
            <a:pPr marL="285750" indent="-285750" algn="just">
              <a:buFont typeface="Arial" panose="020B0604020202020204" pitchFamily="34" charset="0"/>
              <a:buChar char="•"/>
            </a:pPr>
            <a:r>
              <a:rPr lang="en-US" dirty="0"/>
              <a:t>Notice that SRAM locations 0x20000000 – 0x200FFFFF are both byte-addressable and bit-addressable. </a:t>
            </a:r>
          </a:p>
          <a:p>
            <a:pPr marL="285750" indent="-285750" algn="just">
              <a:buFont typeface="Arial" panose="020B0604020202020204" pitchFamily="34" charset="0"/>
              <a:buChar char="•"/>
            </a:pPr>
            <a:r>
              <a:rPr lang="en-US" dirty="0"/>
              <a:t>The only difference is when we access it in byte (or halfword or word) we use addresses 0x20000000 to 0x200FFFFF, but when they are accessed in bit, they are accessed via their alias addresses of 0x22000000 to 0x23FFFFFF. </a:t>
            </a:r>
          </a:p>
          <a:p>
            <a:pPr marL="285750" indent="-285750" algn="just">
              <a:buFont typeface="Arial" panose="020B0604020202020204" pitchFamily="34" charset="0"/>
              <a:buChar char="•"/>
            </a:pPr>
            <a:r>
              <a:rPr lang="en-US" sz="2400" b="1" dirty="0">
                <a:solidFill>
                  <a:srgbClr val="C00000"/>
                </a:solidFill>
              </a:rPr>
              <a:t>The reason it is called aliases</a:t>
            </a:r>
            <a:r>
              <a:rPr lang="en-US" dirty="0"/>
              <a:t> is because it is same physical location but accessed by two different addresses.</a:t>
            </a:r>
            <a:endParaRPr lang="en-IN" dirty="0"/>
          </a:p>
        </p:txBody>
      </p:sp>
    </p:spTree>
    <p:extLst>
      <p:ext uri="{BB962C8B-B14F-4D97-AF65-F5344CB8AC3E}">
        <p14:creationId xmlns:p14="http://schemas.microsoft.com/office/powerpoint/2010/main" val="279961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031A2C-EE61-EE2F-0400-940EB7367986}"/>
              </a:ext>
            </a:extLst>
          </p:cNvPr>
          <p:cNvSpPr>
            <a:spLocks noGrp="1"/>
          </p:cNvSpPr>
          <p:nvPr>
            <p:ph type="ftr" sz="quarter" idx="11"/>
          </p:nvPr>
        </p:nvSpPr>
        <p:spPr/>
        <p:txBody>
          <a:bodyPr/>
          <a:lstStyle/>
          <a:p>
            <a:r>
              <a:rPr lang="en-US"/>
              <a:t>ARM Assembly Language Programming &amp; Architecture by Mazidi, et al.</a:t>
            </a:r>
          </a:p>
        </p:txBody>
      </p:sp>
      <p:grpSp>
        <p:nvGrpSpPr>
          <p:cNvPr id="15" name="Group 14">
            <a:extLst>
              <a:ext uri="{FF2B5EF4-FFF2-40B4-BE49-F238E27FC236}">
                <a16:creationId xmlns:a16="http://schemas.microsoft.com/office/drawing/2014/main" id="{AABCAFD8-E5E6-4960-06AE-5FC3565DB72B}"/>
              </a:ext>
            </a:extLst>
          </p:cNvPr>
          <p:cNvGrpSpPr/>
          <p:nvPr/>
        </p:nvGrpSpPr>
        <p:grpSpPr>
          <a:xfrm>
            <a:off x="1479550" y="266714"/>
            <a:ext cx="9482232" cy="5846378"/>
            <a:chOff x="730404" y="212899"/>
            <a:chExt cx="6369053" cy="4557270"/>
          </a:xfrm>
        </p:grpSpPr>
        <p:pic>
          <p:nvPicPr>
            <p:cNvPr id="12" name="Picture 11">
              <a:extLst>
                <a:ext uri="{FF2B5EF4-FFF2-40B4-BE49-F238E27FC236}">
                  <a16:creationId xmlns:a16="http://schemas.microsoft.com/office/drawing/2014/main" id="{0D221850-3EAC-FB37-FB3A-3FE84F8174A2}"/>
                </a:ext>
              </a:extLst>
            </p:cNvPr>
            <p:cNvPicPr>
              <a:picLocks noChangeAspect="1"/>
            </p:cNvPicPr>
            <p:nvPr/>
          </p:nvPicPr>
          <p:blipFill rotWithShape="1">
            <a:blip r:embed="rId2"/>
            <a:srcRect b="84869"/>
            <a:stretch/>
          </p:blipFill>
          <p:spPr>
            <a:xfrm>
              <a:off x="730404" y="3198482"/>
              <a:ext cx="6121715" cy="365125"/>
            </a:xfrm>
            <a:prstGeom prst="rect">
              <a:avLst/>
            </a:prstGeom>
          </p:spPr>
        </p:pic>
        <p:pic>
          <p:nvPicPr>
            <p:cNvPr id="13" name="Picture 12">
              <a:extLst>
                <a:ext uri="{FF2B5EF4-FFF2-40B4-BE49-F238E27FC236}">
                  <a16:creationId xmlns:a16="http://schemas.microsoft.com/office/drawing/2014/main" id="{772EE89E-564E-1845-E143-6C29F30AF700}"/>
                </a:ext>
              </a:extLst>
            </p:cNvPr>
            <p:cNvPicPr>
              <a:picLocks noChangeAspect="1"/>
            </p:cNvPicPr>
            <p:nvPr/>
          </p:nvPicPr>
          <p:blipFill>
            <a:blip r:embed="rId3"/>
            <a:stretch>
              <a:fillRect/>
            </a:stretch>
          </p:blipFill>
          <p:spPr>
            <a:xfrm>
              <a:off x="730404" y="212899"/>
              <a:ext cx="5905804" cy="3010055"/>
            </a:xfrm>
            <a:prstGeom prst="rect">
              <a:avLst/>
            </a:prstGeom>
          </p:spPr>
        </p:pic>
        <p:pic>
          <p:nvPicPr>
            <p:cNvPr id="14" name="Picture 13">
              <a:extLst>
                <a:ext uri="{FF2B5EF4-FFF2-40B4-BE49-F238E27FC236}">
                  <a16:creationId xmlns:a16="http://schemas.microsoft.com/office/drawing/2014/main" id="{5030A560-AA11-2F6B-F713-2E6CF1AAECD5}"/>
                </a:ext>
              </a:extLst>
            </p:cNvPr>
            <p:cNvPicPr>
              <a:picLocks noChangeAspect="1"/>
            </p:cNvPicPr>
            <p:nvPr/>
          </p:nvPicPr>
          <p:blipFill rotWithShape="1">
            <a:blip r:embed="rId2"/>
            <a:srcRect t="50000"/>
            <a:stretch/>
          </p:blipFill>
          <p:spPr>
            <a:xfrm>
              <a:off x="977742" y="3563607"/>
              <a:ext cx="6121715" cy="1206562"/>
            </a:xfrm>
            <a:prstGeom prst="rect">
              <a:avLst/>
            </a:prstGeom>
          </p:spPr>
        </p:pic>
      </p:grpSp>
    </p:spTree>
    <p:extLst>
      <p:ext uri="{BB962C8B-B14F-4D97-AF65-F5344CB8AC3E}">
        <p14:creationId xmlns:p14="http://schemas.microsoft.com/office/powerpoint/2010/main" val="4132313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ARM Assembly Language Programming &amp; Architecture by Mazidi, et al.</a:t>
            </a:r>
          </a:p>
        </p:txBody>
      </p:sp>
      <p:sp>
        <p:nvSpPr>
          <p:cNvPr id="3" name="Rectangle 2"/>
          <p:cNvSpPr/>
          <p:nvPr/>
        </p:nvSpPr>
        <p:spPr>
          <a:xfrm>
            <a:off x="937146" y="1336176"/>
            <a:ext cx="10317708" cy="3416320"/>
          </a:xfrm>
          <a:prstGeom prst="rect">
            <a:avLst/>
          </a:prstGeom>
        </p:spPr>
        <p:txBody>
          <a:bodyPr wrap="square">
            <a:spAutoFit/>
          </a:bodyPr>
          <a:lstStyle/>
          <a:p>
            <a:pPr algn="just"/>
            <a:r>
              <a:rPr lang="en-US" sz="2400" b="1" dirty="0">
                <a:latin typeface="LiberationSerif-Bold"/>
              </a:rPr>
              <a:t>Peripheral I/O port bit-addressable region</a:t>
            </a:r>
          </a:p>
          <a:p>
            <a:pPr marL="342900" indent="-342900" algn="just">
              <a:buFont typeface="Arial" panose="020B0604020202020204" pitchFamily="34" charset="0"/>
              <a:buChar char="•"/>
            </a:pPr>
            <a:r>
              <a:rPr lang="en-US" sz="2400" dirty="0">
                <a:latin typeface="LiberationSerif"/>
              </a:rPr>
              <a:t>The general purpose I/O (GPIO) and peripherals such as ADC, DAC, RTC, and serial COM port are widely used in the embedded system design.  </a:t>
            </a:r>
          </a:p>
          <a:p>
            <a:pPr marL="342900" indent="-342900" algn="just">
              <a:buFont typeface="Arial" panose="020B0604020202020204" pitchFamily="34" charset="0"/>
              <a:buChar char="•"/>
            </a:pPr>
            <a:r>
              <a:rPr lang="en-US" sz="2400" dirty="0">
                <a:latin typeface="LiberationSerif"/>
              </a:rPr>
              <a:t>ARM has set aside 1M bytes of address space to be used bit-band (bit-addressable) I/O and peripherals. </a:t>
            </a:r>
          </a:p>
          <a:p>
            <a:pPr marL="342900" indent="-342900" algn="just">
              <a:buFont typeface="Arial" panose="020B0604020202020204" pitchFamily="34" charset="0"/>
              <a:buChar char="•"/>
            </a:pPr>
            <a:r>
              <a:rPr lang="en-US" sz="2400" dirty="0">
                <a:latin typeface="LiberationSerif"/>
              </a:rPr>
              <a:t>The address space assigned to bit-band peripherals and GPIO is 0x40000000 to 0x400FFFFF with address aliases of 0x42000000 to 0x43FFFFFF.</a:t>
            </a:r>
          </a:p>
        </p:txBody>
      </p:sp>
    </p:spTree>
    <p:extLst>
      <p:ext uri="{BB962C8B-B14F-4D97-AF65-F5344CB8AC3E}">
        <p14:creationId xmlns:p14="http://schemas.microsoft.com/office/powerpoint/2010/main" val="1103368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22D137-09EF-8A12-7B9D-267ABA69F489}"/>
              </a:ext>
            </a:extLst>
          </p:cNvPr>
          <p:cNvSpPr>
            <a:spLocks noGrp="1"/>
          </p:cNvSpPr>
          <p:nvPr>
            <p:ph type="ftr" sz="quarter" idx="11"/>
          </p:nvPr>
        </p:nvSpPr>
        <p:spPr/>
        <p:txBody>
          <a:bodyPr/>
          <a:lstStyle/>
          <a:p>
            <a:r>
              <a:rPr lang="en-US"/>
              <a:t>ARM Assembly Language Programming &amp; Architecture by Mazidi, et al.</a:t>
            </a:r>
          </a:p>
        </p:txBody>
      </p:sp>
      <p:pic>
        <p:nvPicPr>
          <p:cNvPr id="4" name="Picture 3">
            <a:extLst>
              <a:ext uri="{FF2B5EF4-FFF2-40B4-BE49-F238E27FC236}">
                <a16:creationId xmlns:a16="http://schemas.microsoft.com/office/drawing/2014/main" id="{FA1A0C5D-F8B5-97A8-FA54-803020B7BD5C}"/>
              </a:ext>
            </a:extLst>
          </p:cNvPr>
          <p:cNvPicPr>
            <a:picLocks noChangeAspect="1"/>
          </p:cNvPicPr>
          <p:nvPr/>
        </p:nvPicPr>
        <p:blipFill>
          <a:blip r:embed="rId2"/>
          <a:stretch>
            <a:fillRect/>
          </a:stretch>
        </p:blipFill>
        <p:spPr>
          <a:xfrm>
            <a:off x="88136" y="50591"/>
            <a:ext cx="5493988" cy="3717177"/>
          </a:xfrm>
          <a:prstGeom prst="rect">
            <a:avLst/>
          </a:prstGeom>
        </p:spPr>
      </p:pic>
      <p:sp>
        <p:nvSpPr>
          <p:cNvPr id="6" name="TextBox 5">
            <a:extLst>
              <a:ext uri="{FF2B5EF4-FFF2-40B4-BE49-F238E27FC236}">
                <a16:creationId xmlns:a16="http://schemas.microsoft.com/office/drawing/2014/main" id="{008D56E7-AB27-53E7-919F-065E154C826A}"/>
              </a:ext>
            </a:extLst>
          </p:cNvPr>
          <p:cNvSpPr txBox="1"/>
          <p:nvPr/>
        </p:nvSpPr>
        <p:spPr>
          <a:xfrm>
            <a:off x="88136" y="3767768"/>
            <a:ext cx="3495102" cy="646331"/>
          </a:xfrm>
          <a:prstGeom prst="rect">
            <a:avLst/>
          </a:prstGeom>
          <a:noFill/>
        </p:spPr>
        <p:txBody>
          <a:bodyPr wrap="square">
            <a:spAutoFit/>
          </a:bodyPr>
          <a:lstStyle/>
          <a:p>
            <a:pPr algn="ctr"/>
            <a:r>
              <a:rPr lang="en-US" b="1" dirty="0"/>
              <a:t>Peripherals bit-addressable region and their alias addresses</a:t>
            </a:r>
            <a:endParaRPr lang="en-IN" b="1" dirty="0"/>
          </a:p>
        </p:txBody>
      </p:sp>
      <p:pic>
        <p:nvPicPr>
          <p:cNvPr id="7" name="Picture 6">
            <a:extLst>
              <a:ext uri="{FF2B5EF4-FFF2-40B4-BE49-F238E27FC236}">
                <a16:creationId xmlns:a16="http://schemas.microsoft.com/office/drawing/2014/main" id="{775750BB-643B-B0D7-314D-EAD0977FBE9F}"/>
              </a:ext>
            </a:extLst>
          </p:cNvPr>
          <p:cNvPicPr>
            <a:picLocks noChangeAspect="1"/>
          </p:cNvPicPr>
          <p:nvPr/>
        </p:nvPicPr>
        <p:blipFill>
          <a:blip r:embed="rId3"/>
          <a:stretch>
            <a:fillRect/>
          </a:stretch>
        </p:blipFill>
        <p:spPr>
          <a:xfrm>
            <a:off x="4928839" y="2741325"/>
            <a:ext cx="6793108" cy="3345548"/>
          </a:xfrm>
          <a:prstGeom prst="rect">
            <a:avLst/>
          </a:prstGeom>
        </p:spPr>
      </p:pic>
    </p:spTree>
    <p:extLst>
      <p:ext uri="{BB962C8B-B14F-4D97-AF65-F5344CB8AC3E}">
        <p14:creationId xmlns:p14="http://schemas.microsoft.com/office/powerpoint/2010/main" val="227432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346" y="203264"/>
            <a:ext cx="7307409" cy="954107"/>
          </a:xfrm>
          <a:prstGeom prst="rect">
            <a:avLst/>
          </a:prstGeom>
        </p:spPr>
        <p:txBody>
          <a:bodyPr wrap="square">
            <a:spAutoFit/>
          </a:bodyPr>
          <a:lstStyle/>
          <a:p>
            <a:r>
              <a:rPr lang="en-US" sz="2400" dirty="0">
                <a:latin typeface="LiberationSerif"/>
              </a:rPr>
              <a:t>The 4GB of memory space is divided into three regions: </a:t>
            </a:r>
            <a:r>
              <a:rPr lang="en-US" sz="3200" dirty="0">
                <a:solidFill>
                  <a:srgbClr val="C00000"/>
                </a:solidFill>
                <a:latin typeface="LiberationSerif"/>
              </a:rPr>
              <a:t>code</a:t>
            </a:r>
            <a:r>
              <a:rPr lang="en-US" sz="3200" dirty="0">
                <a:latin typeface="LiberationSerif"/>
              </a:rPr>
              <a:t>, </a:t>
            </a:r>
            <a:r>
              <a:rPr lang="en-US" sz="3200" dirty="0">
                <a:solidFill>
                  <a:srgbClr val="0070C0"/>
                </a:solidFill>
                <a:latin typeface="LiberationSerif"/>
              </a:rPr>
              <a:t>data</a:t>
            </a:r>
            <a:r>
              <a:rPr lang="en-US" sz="3200" dirty="0">
                <a:latin typeface="LiberationSerif"/>
              </a:rPr>
              <a:t>, and </a:t>
            </a:r>
            <a:r>
              <a:rPr lang="en-US" sz="3200" dirty="0">
                <a:solidFill>
                  <a:schemeClr val="accent2">
                    <a:lumMod val="50000"/>
                  </a:schemeClr>
                </a:solidFill>
                <a:latin typeface="LiberationSerif"/>
              </a:rPr>
              <a:t>peripheral devices</a:t>
            </a:r>
            <a:r>
              <a:rPr lang="en-US" sz="3200" dirty="0">
                <a:latin typeface="LiberationSerif"/>
              </a:rPr>
              <a:t>.</a:t>
            </a:r>
            <a:endParaRPr lang="en-US" sz="2400" dirty="0"/>
          </a:p>
        </p:txBody>
      </p:sp>
      <p:pic>
        <p:nvPicPr>
          <p:cNvPr id="3" name="Picture 2"/>
          <p:cNvPicPr>
            <a:picLocks noChangeAspect="1"/>
          </p:cNvPicPr>
          <p:nvPr/>
        </p:nvPicPr>
        <p:blipFill>
          <a:blip r:embed="rId2"/>
          <a:stretch>
            <a:fillRect/>
          </a:stretch>
        </p:blipFill>
        <p:spPr>
          <a:xfrm>
            <a:off x="144707" y="1323664"/>
            <a:ext cx="5603364" cy="3939216"/>
          </a:xfrm>
          <a:prstGeom prst="rect">
            <a:avLst/>
          </a:prstGeom>
        </p:spPr>
      </p:pic>
      <p:sp>
        <p:nvSpPr>
          <p:cNvPr id="4" name="TextBox 3"/>
          <p:cNvSpPr txBox="1"/>
          <p:nvPr/>
        </p:nvSpPr>
        <p:spPr>
          <a:xfrm>
            <a:off x="7401073" y="659474"/>
            <a:ext cx="1604543" cy="646331"/>
          </a:xfrm>
          <a:prstGeom prst="rect">
            <a:avLst/>
          </a:prstGeom>
          <a:solidFill>
            <a:schemeClr val="accent2">
              <a:lumMod val="20000"/>
              <a:lumOff val="80000"/>
            </a:schemeClr>
          </a:solidFill>
        </p:spPr>
        <p:txBody>
          <a:bodyPr wrap="square" rtlCol="0">
            <a:spAutoFit/>
          </a:bodyPr>
          <a:lstStyle/>
          <a:p>
            <a:pPr algn="ctr"/>
            <a:r>
              <a:rPr lang="en-US" b="1" dirty="0"/>
              <a:t>PPB – Private Peripheral Bus</a:t>
            </a:r>
          </a:p>
        </p:txBody>
      </p:sp>
      <p:sp>
        <p:nvSpPr>
          <p:cNvPr id="6" name="Footer Placeholder 5"/>
          <p:cNvSpPr>
            <a:spLocks noGrp="1"/>
          </p:cNvSpPr>
          <p:nvPr>
            <p:ph type="ftr" sz="quarter" idx="11"/>
          </p:nvPr>
        </p:nvSpPr>
        <p:spPr>
          <a:xfrm>
            <a:off x="6946710" y="6332806"/>
            <a:ext cx="5090615" cy="365125"/>
          </a:xfrm>
        </p:spPr>
        <p:txBody>
          <a:bodyPr/>
          <a:lstStyle/>
          <a:p>
            <a:r>
              <a:rPr lang="en-US" dirty="0"/>
              <a:t>ARM Assembly Language Programming &amp; Architecture by </a:t>
            </a:r>
            <a:r>
              <a:rPr lang="en-US" dirty="0" err="1"/>
              <a:t>Mazidi</a:t>
            </a:r>
            <a:r>
              <a:rPr lang="en-US" dirty="0"/>
              <a:t>, et al.</a:t>
            </a:r>
          </a:p>
        </p:txBody>
      </p:sp>
      <p:grpSp>
        <p:nvGrpSpPr>
          <p:cNvPr id="12" name="Group 11">
            <a:extLst>
              <a:ext uri="{FF2B5EF4-FFF2-40B4-BE49-F238E27FC236}">
                <a16:creationId xmlns:a16="http://schemas.microsoft.com/office/drawing/2014/main" id="{09FC37B9-BDB4-32AC-851E-9A26C0B9DAF8}"/>
              </a:ext>
            </a:extLst>
          </p:cNvPr>
          <p:cNvGrpSpPr/>
          <p:nvPr/>
        </p:nvGrpSpPr>
        <p:grpSpPr>
          <a:xfrm>
            <a:off x="5678903" y="1428019"/>
            <a:ext cx="6368390" cy="4123882"/>
            <a:chOff x="5701690" y="1323664"/>
            <a:chExt cx="6368390" cy="4123882"/>
          </a:xfrm>
        </p:grpSpPr>
        <p:grpSp>
          <p:nvGrpSpPr>
            <p:cNvPr id="10" name="Group 9">
              <a:extLst>
                <a:ext uri="{FF2B5EF4-FFF2-40B4-BE49-F238E27FC236}">
                  <a16:creationId xmlns:a16="http://schemas.microsoft.com/office/drawing/2014/main" id="{BE0F9879-CD32-F86E-7122-FF023229697A}"/>
                </a:ext>
              </a:extLst>
            </p:cNvPr>
            <p:cNvGrpSpPr/>
            <p:nvPr/>
          </p:nvGrpSpPr>
          <p:grpSpPr>
            <a:xfrm>
              <a:off x="5701690" y="1323664"/>
              <a:ext cx="6368390" cy="4007472"/>
              <a:chOff x="5701690" y="1323664"/>
              <a:chExt cx="6368390" cy="4007472"/>
            </a:xfrm>
          </p:grpSpPr>
          <p:pic>
            <p:nvPicPr>
              <p:cNvPr id="8" name="Picture 7" descr="Graphical user interface&#10;&#10;Description automatically generated">
                <a:extLst>
                  <a:ext uri="{FF2B5EF4-FFF2-40B4-BE49-F238E27FC236}">
                    <a16:creationId xmlns:a16="http://schemas.microsoft.com/office/drawing/2014/main" id="{8E3BA0CE-8548-743F-C220-C15A4C3B9335}"/>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t="17926" r="13667" b="1799"/>
              <a:stretch/>
            </p:blipFill>
            <p:spPr>
              <a:xfrm>
                <a:off x="5701690" y="1323664"/>
                <a:ext cx="6368390" cy="3939216"/>
              </a:xfrm>
              <a:prstGeom prst="rect">
                <a:avLst/>
              </a:prstGeom>
            </p:spPr>
          </p:pic>
          <p:sp>
            <p:nvSpPr>
              <p:cNvPr id="9" name="TextBox 8">
                <a:extLst>
                  <a:ext uri="{FF2B5EF4-FFF2-40B4-BE49-F238E27FC236}">
                    <a16:creationId xmlns:a16="http://schemas.microsoft.com/office/drawing/2014/main" id="{90C4D387-6CA3-672E-7D37-1DD3862B4218}"/>
                  </a:ext>
                </a:extLst>
              </p:cNvPr>
              <p:cNvSpPr txBox="1"/>
              <p:nvPr/>
            </p:nvSpPr>
            <p:spPr>
              <a:xfrm>
                <a:off x="5899176" y="5011085"/>
                <a:ext cx="393648" cy="320051"/>
              </a:xfrm>
              <a:prstGeom prst="rect">
                <a:avLst/>
              </a:prstGeom>
              <a:solidFill>
                <a:schemeClr val="bg1"/>
              </a:solidFill>
            </p:spPr>
            <p:txBody>
              <a:bodyPr wrap="square" rtlCol="0">
                <a:spAutoFit/>
              </a:bodyPr>
              <a:lstStyle/>
              <a:p>
                <a:endParaRPr lang="en-IN" dirty="0"/>
              </a:p>
            </p:txBody>
          </p:sp>
        </p:grpSp>
        <p:sp>
          <p:nvSpPr>
            <p:cNvPr id="11" name="TextBox 10">
              <a:extLst>
                <a:ext uri="{FF2B5EF4-FFF2-40B4-BE49-F238E27FC236}">
                  <a16:creationId xmlns:a16="http://schemas.microsoft.com/office/drawing/2014/main" id="{F65E5475-B1C8-DA96-6A48-EC2A7A35A375}"/>
                </a:ext>
              </a:extLst>
            </p:cNvPr>
            <p:cNvSpPr txBox="1"/>
            <p:nvPr/>
          </p:nvSpPr>
          <p:spPr>
            <a:xfrm>
              <a:off x="7423860" y="5078214"/>
              <a:ext cx="1310640" cy="369332"/>
            </a:xfrm>
            <a:prstGeom prst="rect">
              <a:avLst/>
            </a:prstGeom>
            <a:solidFill>
              <a:schemeClr val="bg1"/>
            </a:solidFill>
          </p:spPr>
          <p:txBody>
            <a:bodyPr wrap="square" rtlCol="0">
              <a:spAutoFit/>
            </a:bodyPr>
            <a:lstStyle/>
            <a:p>
              <a:endParaRPr lang="en-IN" dirty="0"/>
            </a:p>
          </p:txBody>
        </p:sp>
      </p:grpSp>
      <p:sp>
        <p:nvSpPr>
          <p:cNvPr id="14" name="TextBox 13">
            <a:extLst>
              <a:ext uri="{FF2B5EF4-FFF2-40B4-BE49-F238E27FC236}">
                <a16:creationId xmlns:a16="http://schemas.microsoft.com/office/drawing/2014/main" id="{974BD257-0B43-5571-894B-8D6767145473}"/>
              </a:ext>
            </a:extLst>
          </p:cNvPr>
          <p:cNvSpPr txBox="1"/>
          <p:nvPr/>
        </p:nvSpPr>
        <p:spPr>
          <a:xfrm>
            <a:off x="6096000" y="5310497"/>
            <a:ext cx="5426516" cy="369332"/>
          </a:xfrm>
          <a:prstGeom prst="rect">
            <a:avLst/>
          </a:prstGeom>
          <a:noFill/>
        </p:spPr>
        <p:txBody>
          <a:bodyPr wrap="square">
            <a:spAutoFit/>
          </a:bodyPr>
          <a:lstStyle/>
          <a:p>
            <a:r>
              <a:rPr lang="en-US" b="1" dirty="0">
                <a:solidFill>
                  <a:srgbClr val="00B0F0"/>
                </a:solidFill>
              </a:rPr>
              <a:t>Flash ROM </a:t>
            </a:r>
            <a:r>
              <a:rPr lang="en-US" b="1" dirty="0"/>
              <a:t>is used for </a:t>
            </a:r>
            <a:r>
              <a:rPr lang="en-US" b="1" dirty="0">
                <a:solidFill>
                  <a:srgbClr val="FF0000"/>
                </a:solidFill>
              </a:rPr>
              <a:t>program code</a:t>
            </a:r>
            <a:endParaRPr lang="en-IN" dirty="0"/>
          </a:p>
        </p:txBody>
      </p:sp>
      <p:sp>
        <p:nvSpPr>
          <p:cNvPr id="18" name="TextBox 17">
            <a:extLst>
              <a:ext uri="{FF2B5EF4-FFF2-40B4-BE49-F238E27FC236}">
                <a16:creationId xmlns:a16="http://schemas.microsoft.com/office/drawing/2014/main" id="{98A6C3BD-0A20-695C-9469-1352E8ABCCEB}"/>
              </a:ext>
            </a:extLst>
          </p:cNvPr>
          <p:cNvSpPr txBox="1"/>
          <p:nvPr/>
        </p:nvSpPr>
        <p:spPr>
          <a:xfrm>
            <a:off x="6096000" y="5662398"/>
            <a:ext cx="6096000" cy="369332"/>
          </a:xfrm>
          <a:prstGeom prst="rect">
            <a:avLst/>
          </a:prstGeom>
          <a:noFill/>
        </p:spPr>
        <p:txBody>
          <a:bodyPr wrap="square">
            <a:spAutoFit/>
          </a:bodyPr>
          <a:lstStyle/>
          <a:p>
            <a:r>
              <a:rPr lang="en-US" b="1" dirty="0">
                <a:solidFill>
                  <a:srgbClr val="00B0F0"/>
                </a:solidFill>
              </a:rPr>
              <a:t>SRAM</a:t>
            </a:r>
            <a:r>
              <a:rPr lang="en-US" b="1" dirty="0"/>
              <a:t> for </a:t>
            </a:r>
            <a:r>
              <a:rPr lang="en-US" b="1" dirty="0">
                <a:solidFill>
                  <a:srgbClr val="FF0000"/>
                </a:solidFill>
              </a:rPr>
              <a:t>scratch pad data</a:t>
            </a:r>
            <a:endParaRPr lang="en-IN" b="1" dirty="0">
              <a:solidFill>
                <a:srgbClr val="FF0000"/>
              </a:solidFill>
            </a:endParaRPr>
          </a:p>
        </p:txBody>
      </p:sp>
      <p:sp>
        <p:nvSpPr>
          <p:cNvPr id="20" name="TextBox 19">
            <a:extLst>
              <a:ext uri="{FF2B5EF4-FFF2-40B4-BE49-F238E27FC236}">
                <a16:creationId xmlns:a16="http://schemas.microsoft.com/office/drawing/2014/main" id="{3BB1BD60-F9AB-360A-53AC-F74D15D74C2E}"/>
              </a:ext>
            </a:extLst>
          </p:cNvPr>
          <p:cNvSpPr txBox="1"/>
          <p:nvPr/>
        </p:nvSpPr>
        <p:spPr>
          <a:xfrm>
            <a:off x="6096000" y="6031730"/>
            <a:ext cx="5426516" cy="369332"/>
          </a:xfrm>
          <a:prstGeom prst="rect">
            <a:avLst/>
          </a:prstGeom>
          <a:noFill/>
        </p:spPr>
        <p:txBody>
          <a:bodyPr wrap="square">
            <a:spAutoFit/>
          </a:bodyPr>
          <a:lstStyle/>
          <a:p>
            <a:r>
              <a:rPr lang="en-US" b="1" dirty="0">
                <a:solidFill>
                  <a:srgbClr val="00B0F0"/>
                </a:solidFill>
              </a:rPr>
              <a:t>Memory-mapped I/O ports </a:t>
            </a:r>
            <a:r>
              <a:rPr lang="en-US" b="1" dirty="0"/>
              <a:t>for </a:t>
            </a:r>
            <a:r>
              <a:rPr lang="en-US" b="1" dirty="0">
                <a:solidFill>
                  <a:srgbClr val="FF0000"/>
                </a:solidFill>
              </a:rPr>
              <a:t>peripherals</a:t>
            </a:r>
            <a:endParaRPr lang="en-IN" b="1" dirty="0">
              <a:solidFill>
                <a:srgbClr val="FF0000"/>
              </a:solidFill>
            </a:endParaRPr>
          </a:p>
        </p:txBody>
      </p:sp>
      <p:sp>
        <p:nvSpPr>
          <p:cNvPr id="32" name="Rectangle 31">
            <a:extLst>
              <a:ext uri="{FF2B5EF4-FFF2-40B4-BE49-F238E27FC236}">
                <a16:creationId xmlns:a16="http://schemas.microsoft.com/office/drawing/2014/main" id="{07B0F29C-AC85-A715-2307-82C6383FDDCA}"/>
              </a:ext>
            </a:extLst>
          </p:cNvPr>
          <p:cNvSpPr/>
          <p:nvPr/>
        </p:nvSpPr>
        <p:spPr>
          <a:xfrm>
            <a:off x="6398355" y="5077944"/>
            <a:ext cx="5515100" cy="369332"/>
          </a:xfrm>
          <a:prstGeom prst="rect">
            <a:avLst/>
          </a:prstGeom>
        </p:spPr>
        <p:txBody>
          <a:bodyPr wrap="none">
            <a:spAutoFit/>
          </a:bodyPr>
          <a:lstStyle/>
          <a:p>
            <a:r>
              <a:rPr lang="en-US" b="1" dirty="0">
                <a:latin typeface="LiberationSerif-Bold"/>
              </a:rPr>
              <a:t>Sample Memory Space Allocation in ARM Cortex</a:t>
            </a:r>
            <a:endParaRPr lang="en-US" dirty="0"/>
          </a:p>
        </p:txBody>
      </p:sp>
      <p:sp>
        <p:nvSpPr>
          <p:cNvPr id="34" name="TextBox 33">
            <a:extLst>
              <a:ext uri="{FF2B5EF4-FFF2-40B4-BE49-F238E27FC236}">
                <a16:creationId xmlns:a16="http://schemas.microsoft.com/office/drawing/2014/main" id="{EB2ABEA5-67CC-8473-7888-09393B1D76BD}"/>
              </a:ext>
            </a:extLst>
          </p:cNvPr>
          <p:cNvSpPr txBox="1"/>
          <p:nvPr/>
        </p:nvSpPr>
        <p:spPr>
          <a:xfrm>
            <a:off x="239965" y="5893230"/>
            <a:ext cx="4107085" cy="646331"/>
          </a:xfrm>
          <a:prstGeom prst="rect">
            <a:avLst/>
          </a:prstGeom>
          <a:solidFill>
            <a:schemeClr val="bg2"/>
          </a:solidFill>
          <a:ln>
            <a:solidFill>
              <a:schemeClr val="bg2">
                <a:lumMod val="10000"/>
              </a:schemeClr>
            </a:solidFill>
          </a:ln>
        </p:spPr>
        <p:txBody>
          <a:bodyPr wrap="square">
            <a:spAutoFit/>
          </a:bodyPr>
          <a:lstStyle/>
          <a:p>
            <a:pPr algn="ctr"/>
            <a:r>
              <a:rPr lang="en-US" b="1" dirty="0">
                <a:solidFill>
                  <a:srgbClr val="FF0000"/>
                </a:solidFill>
              </a:rPr>
              <a:t>varies among the family members </a:t>
            </a:r>
            <a:r>
              <a:rPr lang="en-US" dirty="0"/>
              <a:t>and </a:t>
            </a:r>
            <a:r>
              <a:rPr lang="en-US" b="1" dirty="0">
                <a:solidFill>
                  <a:srgbClr val="00B050"/>
                </a:solidFill>
              </a:rPr>
              <a:t>chip manufacturers</a:t>
            </a:r>
            <a:endParaRPr lang="en-IN" dirty="0"/>
          </a:p>
        </p:txBody>
      </p:sp>
      <p:grpSp>
        <p:nvGrpSpPr>
          <p:cNvPr id="49" name="Group 48">
            <a:extLst>
              <a:ext uri="{FF2B5EF4-FFF2-40B4-BE49-F238E27FC236}">
                <a16:creationId xmlns:a16="http://schemas.microsoft.com/office/drawing/2014/main" id="{268FDF24-8D56-FB11-8195-2735125BBEDF}"/>
              </a:ext>
            </a:extLst>
          </p:cNvPr>
          <p:cNvGrpSpPr/>
          <p:nvPr/>
        </p:nvGrpSpPr>
        <p:grpSpPr>
          <a:xfrm>
            <a:off x="144707" y="5461231"/>
            <a:ext cx="5951293" cy="755165"/>
            <a:chOff x="144707" y="5461231"/>
            <a:chExt cx="5951293" cy="755165"/>
          </a:xfrm>
        </p:grpSpPr>
        <p:sp>
          <p:nvSpPr>
            <p:cNvPr id="24" name="TextBox 23">
              <a:extLst>
                <a:ext uri="{FF2B5EF4-FFF2-40B4-BE49-F238E27FC236}">
                  <a16:creationId xmlns:a16="http://schemas.microsoft.com/office/drawing/2014/main" id="{FE9DEA7F-6552-C669-5890-31B5DD644E1A}"/>
                </a:ext>
              </a:extLst>
            </p:cNvPr>
            <p:cNvSpPr txBox="1"/>
            <p:nvPr/>
          </p:nvSpPr>
          <p:spPr>
            <a:xfrm>
              <a:off x="144707" y="5461231"/>
              <a:ext cx="4107085" cy="369332"/>
            </a:xfrm>
            <a:prstGeom prst="rect">
              <a:avLst/>
            </a:prstGeom>
            <a:noFill/>
          </p:spPr>
          <p:txBody>
            <a:bodyPr wrap="square">
              <a:spAutoFit/>
            </a:bodyPr>
            <a:lstStyle/>
            <a:p>
              <a:r>
                <a:rPr lang="en-US" dirty="0"/>
                <a:t>The address locations of memory used by</a:t>
              </a:r>
              <a:endParaRPr lang="en-IN" dirty="0"/>
            </a:p>
          </p:txBody>
        </p:sp>
        <p:cxnSp>
          <p:nvCxnSpPr>
            <p:cNvPr id="36" name="Straight Arrow Connector 35">
              <a:extLst>
                <a:ext uri="{FF2B5EF4-FFF2-40B4-BE49-F238E27FC236}">
                  <a16:creationId xmlns:a16="http://schemas.microsoft.com/office/drawing/2014/main" id="{76103693-C862-8371-0B6D-12108F4AB04A}"/>
                </a:ext>
              </a:extLst>
            </p:cNvPr>
            <p:cNvCxnSpPr>
              <a:cxnSpLocks/>
              <a:stCxn id="24" idx="3"/>
              <a:endCxn id="14" idx="1"/>
            </p:cNvCxnSpPr>
            <p:nvPr/>
          </p:nvCxnSpPr>
          <p:spPr>
            <a:xfrm flipV="1">
              <a:off x="4251792" y="5495163"/>
              <a:ext cx="1844208" cy="150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038A14-610C-1775-1D35-462777EAA627}"/>
                </a:ext>
              </a:extLst>
            </p:cNvPr>
            <p:cNvCxnSpPr>
              <a:stCxn id="24" idx="3"/>
              <a:endCxn id="18" idx="1"/>
            </p:cNvCxnSpPr>
            <p:nvPr/>
          </p:nvCxnSpPr>
          <p:spPr>
            <a:xfrm>
              <a:off x="4251792" y="5645897"/>
              <a:ext cx="1844208" cy="2011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EB4AFFB-C57D-30B7-901E-F6305259BAC7}"/>
                </a:ext>
              </a:extLst>
            </p:cNvPr>
            <p:cNvCxnSpPr>
              <a:stCxn id="24" idx="3"/>
              <a:endCxn id="20" idx="1"/>
            </p:cNvCxnSpPr>
            <p:nvPr/>
          </p:nvCxnSpPr>
          <p:spPr>
            <a:xfrm>
              <a:off x="4251792" y="5645897"/>
              <a:ext cx="1844208" cy="570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52" name="Speech Bubble: Oval 51">
            <a:extLst>
              <a:ext uri="{FF2B5EF4-FFF2-40B4-BE49-F238E27FC236}">
                <a16:creationId xmlns:a16="http://schemas.microsoft.com/office/drawing/2014/main" id="{C68D956A-D69F-D339-C6FD-7FE09148B609}"/>
              </a:ext>
            </a:extLst>
          </p:cNvPr>
          <p:cNvSpPr/>
          <p:nvPr/>
        </p:nvSpPr>
        <p:spPr>
          <a:xfrm>
            <a:off x="9020321" y="19599"/>
            <a:ext cx="3017004" cy="1166656"/>
          </a:xfrm>
          <a:prstGeom prst="wedgeEllipseCallout">
            <a:avLst>
              <a:gd name="adj1" fmla="val -39017"/>
              <a:gd name="adj2" fmla="val 42470"/>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4">
                    <a:lumMod val="50000"/>
                  </a:schemeClr>
                </a:solidFill>
              </a:rPr>
              <a:t>No ARM manufacturer has populated the entire 4 GB of memory space with on-chip ROM, RAM, and I/O peripherals.</a:t>
            </a:r>
            <a:endParaRPr lang="en-IN" sz="1400" b="1" dirty="0">
              <a:solidFill>
                <a:schemeClr val="accent4">
                  <a:lumMod val="50000"/>
                </a:schemeClr>
              </a:solidFill>
            </a:endParaRPr>
          </a:p>
        </p:txBody>
      </p:sp>
    </p:spTree>
    <p:extLst>
      <p:ext uri="{BB962C8B-B14F-4D97-AF65-F5344CB8AC3E}">
        <p14:creationId xmlns:p14="http://schemas.microsoft.com/office/powerpoint/2010/main" val="344959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4" grpId="0"/>
      <p:bldP spid="18" grpId="0"/>
      <p:bldP spid="20" grpId="0"/>
      <p:bldP spid="32" grpId="0"/>
      <p:bldP spid="34" grpId="0" animBg="1"/>
      <p:bldP spid="5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7E98E0-5180-5BCB-CDB0-C5BF1F4A6620}"/>
              </a:ext>
            </a:extLst>
          </p:cNvPr>
          <p:cNvSpPr>
            <a:spLocks noGrp="1"/>
          </p:cNvSpPr>
          <p:nvPr>
            <p:ph type="ftr" sz="quarter" idx="11"/>
          </p:nvPr>
        </p:nvSpPr>
        <p:spPr/>
        <p:txBody>
          <a:bodyPr/>
          <a:lstStyle/>
          <a:p>
            <a:r>
              <a:rPr lang="en-US"/>
              <a:t>ARM Assembly Language Programming &amp; Architecture by Mazidi, et al.</a:t>
            </a:r>
          </a:p>
        </p:txBody>
      </p:sp>
      <p:sp>
        <p:nvSpPr>
          <p:cNvPr id="6" name="TextBox 5">
            <a:extLst>
              <a:ext uri="{FF2B5EF4-FFF2-40B4-BE49-F238E27FC236}">
                <a16:creationId xmlns:a16="http://schemas.microsoft.com/office/drawing/2014/main" id="{53F5B768-7352-4891-0499-4FD9AB28E110}"/>
              </a:ext>
            </a:extLst>
          </p:cNvPr>
          <p:cNvSpPr txBox="1"/>
          <p:nvPr/>
        </p:nvSpPr>
        <p:spPr>
          <a:xfrm>
            <a:off x="757409" y="448802"/>
            <a:ext cx="6921347" cy="584775"/>
          </a:xfrm>
          <a:prstGeom prst="rect">
            <a:avLst/>
          </a:prstGeom>
          <a:noFill/>
        </p:spPr>
        <p:txBody>
          <a:bodyPr wrap="square">
            <a:spAutoFit/>
          </a:bodyPr>
          <a:lstStyle/>
          <a:p>
            <a:r>
              <a:rPr lang="en-US" sz="3200" b="1" dirty="0">
                <a:solidFill>
                  <a:schemeClr val="accent4">
                    <a:lumMod val="50000"/>
                  </a:schemeClr>
                </a:solidFill>
              </a:rPr>
              <a:t>ADR, LDR, and PC Relative Addressing</a:t>
            </a:r>
            <a:endParaRPr lang="en-IN" sz="3200" b="1" dirty="0">
              <a:solidFill>
                <a:schemeClr val="accent4">
                  <a:lumMod val="50000"/>
                </a:schemeClr>
              </a:solidFill>
            </a:endParaRPr>
          </a:p>
        </p:txBody>
      </p:sp>
      <p:pic>
        <p:nvPicPr>
          <p:cNvPr id="8" name="Picture 7">
            <a:extLst>
              <a:ext uri="{FF2B5EF4-FFF2-40B4-BE49-F238E27FC236}">
                <a16:creationId xmlns:a16="http://schemas.microsoft.com/office/drawing/2014/main" id="{C5BCB222-58B3-CDDB-86C9-F6A6FFBC9EAD}"/>
              </a:ext>
            </a:extLst>
          </p:cNvPr>
          <p:cNvPicPr>
            <a:picLocks noChangeAspect="1"/>
          </p:cNvPicPr>
          <p:nvPr/>
        </p:nvPicPr>
        <p:blipFill>
          <a:blip r:embed="rId3"/>
          <a:stretch>
            <a:fillRect/>
          </a:stretch>
        </p:blipFill>
        <p:spPr>
          <a:xfrm>
            <a:off x="3322733" y="1311008"/>
            <a:ext cx="4532294" cy="655736"/>
          </a:xfrm>
          <a:prstGeom prst="rect">
            <a:avLst/>
          </a:prstGeom>
        </p:spPr>
      </p:pic>
      <p:sp>
        <p:nvSpPr>
          <p:cNvPr id="10" name="TextBox 9">
            <a:extLst>
              <a:ext uri="{FF2B5EF4-FFF2-40B4-BE49-F238E27FC236}">
                <a16:creationId xmlns:a16="http://schemas.microsoft.com/office/drawing/2014/main" id="{D22EB24D-999E-262C-F5FB-19D4DEC465E6}"/>
              </a:ext>
            </a:extLst>
          </p:cNvPr>
          <p:cNvSpPr txBox="1"/>
          <p:nvPr/>
        </p:nvSpPr>
        <p:spPr>
          <a:xfrm>
            <a:off x="2247441" y="2045871"/>
            <a:ext cx="7439140" cy="769441"/>
          </a:xfrm>
          <a:prstGeom prst="rect">
            <a:avLst/>
          </a:prstGeom>
          <a:noFill/>
        </p:spPr>
        <p:txBody>
          <a:bodyPr wrap="square">
            <a:spAutoFit/>
          </a:bodyPr>
          <a:lstStyle/>
          <a:p>
            <a:pPr algn="ctr"/>
            <a:r>
              <a:rPr lang="en-IN" sz="4400" dirty="0">
                <a:latin typeface="Courier New" panose="02070309020205020404" pitchFamily="49" charset="0"/>
                <a:cs typeface="Courier New" panose="02070309020205020404" pitchFamily="49" charset="0"/>
              </a:rPr>
              <a:t>LDR R0,[</a:t>
            </a:r>
            <a:r>
              <a:rPr lang="en-IN" sz="4400" dirty="0" err="1">
                <a:latin typeface="Courier New" panose="02070309020205020404" pitchFamily="49" charset="0"/>
                <a:cs typeface="Courier New" panose="02070309020205020404" pitchFamily="49" charset="0"/>
              </a:rPr>
              <a:t>PC,offset</a:t>
            </a:r>
            <a:r>
              <a:rPr lang="en-IN" sz="4400" dirty="0">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9884C511-C3AA-13EE-5A2C-D6714356A04D}"/>
              </a:ext>
            </a:extLst>
          </p:cNvPr>
          <p:cNvSpPr txBox="1"/>
          <p:nvPr/>
        </p:nvSpPr>
        <p:spPr>
          <a:xfrm>
            <a:off x="1123719" y="3108589"/>
            <a:ext cx="10069417" cy="2554545"/>
          </a:xfrm>
          <a:prstGeom prst="rect">
            <a:avLst/>
          </a:prstGeom>
          <a:solidFill>
            <a:schemeClr val="accent3">
              <a:lumMod val="40000"/>
              <a:lumOff val="60000"/>
            </a:schemeClr>
          </a:solidFill>
        </p:spPr>
        <p:txBody>
          <a:bodyPr wrap="square">
            <a:spAutoFit/>
          </a:bodyPr>
          <a:lstStyle/>
          <a:p>
            <a:pPr algn="just"/>
            <a:r>
              <a:rPr lang="en-US" sz="4000" dirty="0"/>
              <a:t>For instance, if “LDR R0,[PC,#4]” is located in address 0x10.</a:t>
            </a:r>
          </a:p>
          <a:p>
            <a:pPr algn="just"/>
            <a:endParaRPr lang="en-US" sz="4000" dirty="0"/>
          </a:p>
          <a:p>
            <a:pPr algn="just"/>
            <a:r>
              <a:rPr lang="en-US" sz="4000" b="1" dirty="0">
                <a:solidFill>
                  <a:srgbClr val="FF0000"/>
                </a:solidFill>
              </a:rPr>
              <a:t>The effective address is</a:t>
            </a:r>
            <a:r>
              <a:rPr lang="en-US" sz="4000" dirty="0"/>
              <a:t>: </a:t>
            </a:r>
            <a:r>
              <a:rPr lang="en-US" sz="4000" dirty="0">
                <a:highlight>
                  <a:srgbClr val="FFFF00"/>
                </a:highlight>
              </a:rPr>
              <a:t>0x10 + 8 + 4 = 0x1C. </a:t>
            </a:r>
            <a:endParaRPr lang="en-IN" sz="4000" dirty="0">
              <a:highlight>
                <a:srgbClr val="FFFF00"/>
              </a:highlight>
            </a:endParaRPr>
          </a:p>
        </p:txBody>
      </p:sp>
    </p:spTree>
    <p:extLst>
      <p:ext uri="{BB962C8B-B14F-4D97-AF65-F5344CB8AC3E}">
        <p14:creationId xmlns:p14="http://schemas.microsoft.com/office/powerpoint/2010/main" val="26534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9AD310-8C52-2E83-5D5E-DDFDAC54963D}"/>
              </a:ext>
            </a:extLst>
          </p:cNvPr>
          <p:cNvSpPr>
            <a:spLocks noGrp="1"/>
          </p:cNvSpPr>
          <p:nvPr>
            <p:ph type="ftr" sz="quarter" idx="11"/>
          </p:nvPr>
        </p:nvSpPr>
        <p:spPr>
          <a:xfrm>
            <a:off x="608682" y="6366984"/>
            <a:ext cx="5487318" cy="379384"/>
          </a:xfrm>
        </p:spPr>
        <p:txBody>
          <a:bodyPr/>
          <a:lstStyle/>
          <a:p>
            <a:r>
              <a:rPr lang="en-US" dirty="0"/>
              <a:t>ARM Assembly Language Programming &amp; Architecture by </a:t>
            </a:r>
            <a:r>
              <a:rPr lang="en-US" dirty="0" err="1"/>
              <a:t>Mazidi</a:t>
            </a:r>
            <a:r>
              <a:rPr lang="en-US" dirty="0"/>
              <a:t>, et al.</a:t>
            </a:r>
          </a:p>
        </p:txBody>
      </p:sp>
      <p:sp>
        <p:nvSpPr>
          <p:cNvPr id="4" name="TextBox 3">
            <a:extLst>
              <a:ext uri="{FF2B5EF4-FFF2-40B4-BE49-F238E27FC236}">
                <a16:creationId xmlns:a16="http://schemas.microsoft.com/office/drawing/2014/main" id="{E633A717-7968-8688-27E5-E7136A14A587}"/>
              </a:ext>
            </a:extLst>
          </p:cNvPr>
          <p:cNvSpPr txBox="1"/>
          <p:nvPr/>
        </p:nvSpPr>
        <p:spPr>
          <a:xfrm>
            <a:off x="360802" y="64298"/>
            <a:ext cx="10623015" cy="707886"/>
          </a:xfrm>
          <a:prstGeom prst="rect">
            <a:avLst/>
          </a:prstGeom>
          <a:noFill/>
        </p:spPr>
        <p:txBody>
          <a:bodyPr wrap="square">
            <a:spAutoFit/>
          </a:bodyPr>
          <a:lstStyle/>
          <a:p>
            <a:r>
              <a:rPr lang="en-US" sz="4000" b="1" dirty="0">
                <a:solidFill>
                  <a:schemeClr val="accent4">
                    <a:lumMod val="50000"/>
                  </a:schemeClr>
                </a:solidFill>
              </a:rPr>
              <a:t>Implementing the ADR Directive (LDR Rn,=value) </a:t>
            </a:r>
            <a:endParaRPr lang="en-IN" sz="4000" b="1" dirty="0">
              <a:solidFill>
                <a:schemeClr val="accent4">
                  <a:lumMod val="50000"/>
                </a:schemeClr>
              </a:solidFill>
            </a:endParaRPr>
          </a:p>
        </p:txBody>
      </p:sp>
      <p:sp>
        <p:nvSpPr>
          <p:cNvPr id="6" name="TextBox 5">
            <a:extLst>
              <a:ext uri="{FF2B5EF4-FFF2-40B4-BE49-F238E27FC236}">
                <a16:creationId xmlns:a16="http://schemas.microsoft.com/office/drawing/2014/main" id="{1B0BC2ED-CCE2-76A1-AFAE-80C8C41CCF7E}"/>
              </a:ext>
            </a:extLst>
          </p:cNvPr>
          <p:cNvSpPr txBox="1"/>
          <p:nvPr/>
        </p:nvSpPr>
        <p:spPr>
          <a:xfrm>
            <a:off x="360802" y="786106"/>
            <a:ext cx="6097836" cy="1477328"/>
          </a:xfrm>
          <a:prstGeom prst="rect">
            <a:avLst/>
          </a:prstGeom>
          <a:solidFill>
            <a:schemeClr val="accent5">
              <a:lumMod val="20000"/>
              <a:lumOff val="80000"/>
            </a:schemeClr>
          </a:solidFill>
        </p:spPr>
        <p:txBody>
          <a:bodyPr wrap="square">
            <a:spAutoFit/>
          </a:bodyPr>
          <a:lstStyle/>
          <a:p>
            <a:pPr algn="just"/>
            <a:r>
              <a:rPr lang="en-US" b="0" i="0" dirty="0">
                <a:solidFill>
                  <a:srgbClr val="111111"/>
                </a:solidFill>
                <a:effectLst/>
                <a:latin typeface="Roboto" panose="02000000000000000000" pitchFamily="2" charset="0"/>
              </a:rPr>
              <a:t>Arm Developer The ADR instruction</a:t>
            </a:r>
            <a:r>
              <a:rPr lang="en-US" b="1" i="0" dirty="0">
                <a:solidFill>
                  <a:srgbClr val="111111"/>
                </a:solidFill>
                <a:effectLst/>
                <a:latin typeface="Roboto" panose="02000000000000000000" pitchFamily="2" charset="0"/>
              </a:rPr>
              <a:t> loads an address within a certain range, without performing a data load</a:t>
            </a:r>
            <a:r>
              <a:rPr lang="en-US" b="0" i="0" dirty="0">
                <a:solidFill>
                  <a:srgbClr val="111111"/>
                </a:solidFill>
                <a:effectLst/>
                <a:latin typeface="Roboto" panose="02000000000000000000" pitchFamily="2" charset="0"/>
              </a:rPr>
              <a:t>. ADR accepts a PC-relative expression, that is, a label with an optional offset where the address of the label is relative to the PC.</a:t>
            </a:r>
            <a:endParaRPr lang="en-IN" dirty="0"/>
          </a:p>
        </p:txBody>
      </p:sp>
      <p:pic>
        <p:nvPicPr>
          <p:cNvPr id="8" name="Picture 7">
            <a:extLst>
              <a:ext uri="{FF2B5EF4-FFF2-40B4-BE49-F238E27FC236}">
                <a16:creationId xmlns:a16="http://schemas.microsoft.com/office/drawing/2014/main" id="{AC67A5B9-11EE-7E4F-BEE9-040988AF8E69}"/>
              </a:ext>
            </a:extLst>
          </p:cNvPr>
          <p:cNvPicPr>
            <a:picLocks noChangeAspect="1"/>
          </p:cNvPicPr>
          <p:nvPr/>
        </p:nvPicPr>
        <p:blipFill>
          <a:blip r:embed="rId2"/>
          <a:stretch>
            <a:fillRect/>
          </a:stretch>
        </p:blipFill>
        <p:spPr>
          <a:xfrm>
            <a:off x="6568805" y="786106"/>
            <a:ext cx="4677389" cy="3262432"/>
          </a:xfrm>
          <a:prstGeom prst="rect">
            <a:avLst/>
          </a:prstGeom>
        </p:spPr>
      </p:pic>
      <p:sp>
        <p:nvSpPr>
          <p:cNvPr id="10" name="TextBox 9">
            <a:extLst>
              <a:ext uri="{FF2B5EF4-FFF2-40B4-BE49-F238E27FC236}">
                <a16:creationId xmlns:a16="http://schemas.microsoft.com/office/drawing/2014/main" id="{63327D74-E3BB-F3C7-0FD5-F444D2B2E78D}"/>
              </a:ext>
            </a:extLst>
          </p:cNvPr>
          <p:cNvSpPr txBox="1"/>
          <p:nvPr/>
        </p:nvSpPr>
        <p:spPr>
          <a:xfrm>
            <a:off x="336014" y="2412855"/>
            <a:ext cx="6147412" cy="3262432"/>
          </a:xfrm>
          <a:prstGeom prst="rect">
            <a:avLst/>
          </a:prstGeom>
          <a:noFill/>
        </p:spPr>
        <p:txBody>
          <a:bodyPr wrap="square">
            <a:spAutoFit/>
          </a:bodyPr>
          <a:lstStyle/>
          <a:p>
            <a:pPr algn="just"/>
            <a:r>
              <a:rPr lang="en-US" sz="2800" dirty="0"/>
              <a:t>At compile time, the ADR will be replaced with </a:t>
            </a:r>
          </a:p>
          <a:p>
            <a:pPr algn="ctr"/>
            <a:r>
              <a:rPr lang="en-US" sz="3600" b="1" dirty="0"/>
              <a:t>“ADD R2,PC,#0x08”</a:t>
            </a:r>
          </a:p>
          <a:p>
            <a:endParaRPr lang="en-US" dirty="0"/>
          </a:p>
          <a:p>
            <a:pPr algn="just"/>
            <a:r>
              <a:rPr lang="en-US" sz="2400" dirty="0"/>
              <a:t>Since the instruction is in address 0x00, the instruction accesses location 0 + 8 + 0x08 = 0x10. As shown in the Figure, 0x10 is the address of OUR_FIXED_DATA.</a:t>
            </a:r>
            <a:endParaRPr lang="en-IN" sz="2400" dirty="0"/>
          </a:p>
        </p:txBody>
      </p:sp>
      <p:pic>
        <p:nvPicPr>
          <p:cNvPr id="12" name="Picture 11">
            <a:extLst>
              <a:ext uri="{FF2B5EF4-FFF2-40B4-BE49-F238E27FC236}">
                <a16:creationId xmlns:a16="http://schemas.microsoft.com/office/drawing/2014/main" id="{8DAF271A-6C6D-D30B-F223-E8D25AAA1DA0}"/>
              </a:ext>
            </a:extLst>
          </p:cNvPr>
          <p:cNvPicPr>
            <a:picLocks noChangeAspect="1"/>
          </p:cNvPicPr>
          <p:nvPr/>
        </p:nvPicPr>
        <p:blipFill>
          <a:blip r:embed="rId3"/>
          <a:stretch>
            <a:fillRect/>
          </a:stretch>
        </p:blipFill>
        <p:spPr>
          <a:xfrm>
            <a:off x="6703696" y="4044071"/>
            <a:ext cx="5381807" cy="2764314"/>
          </a:xfrm>
          <a:prstGeom prst="rect">
            <a:avLst/>
          </a:prstGeom>
        </p:spPr>
      </p:pic>
    </p:spTree>
    <p:extLst>
      <p:ext uri="{BB962C8B-B14F-4D97-AF65-F5344CB8AC3E}">
        <p14:creationId xmlns:p14="http://schemas.microsoft.com/office/powerpoint/2010/main" val="27375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D77764-0A56-4674-07EF-0F3B124FAEDF}"/>
              </a:ext>
            </a:extLst>
          </p:cNvPr>
          <p:cNvSpPr>
            <a:spLocks noGrp="1"/>
          </p:cNvSpPr>
          <p:nvPr>
            <p:ph type="ftr" sz="quarter" idx="11"/>
          </p:nvPr>
        </p:nvSpPr>
        <p:spPr>
          <a:xfrm>
            <a:off x="4038600" y="6356350"/>
            <a:ext cx="4739640" cy="501650"/>
          </a:xfrm>
        </p:spPr>
        <p:txBody>
          <a:bodyPr/>
          <a:lstStyle/>
          <a:p>
            <a:r>
              <a:rPr lang="en-US" dirty="0"/>
              <a:t>ARM Assembly Language Programming &amp; Architecture by </a:t>
            </a:r>
            <a:r>
              <a:rPr lang="en-US" dirty="0" err="1"/>
              <a:t>Mazidi</a:t>
            </a:r>
            <a:r>
              <a:rPr lang="en-US" dirty="0"/>
              <a:t>, et al.</a:t>
            </a:r>
          </a:p>
        </p:txBody>
      </p:sp>
      <p:sp>
        <p:nvSpPr>
          <p:cNvPr id="4" name="TextBox 3">
            <a:extLst>
              <a:ext uri="{FF2B5EF4-FFF2-40B4-BE49-F238E27FC236}">
                <a16:creationId xmlns:a16="http://schemas.microsoft.com/office/drawing/2014/main" id="{2FA36766-6AF7-38E3-1F46-53E39C8C049A}"/>
              </a:ext>
            </a:extLst>
          </p:cNvPr>
          <p:cNvSpPr txBox="1"/>
          <p:nvPr/>
        </p:nvSpPr>
        <p:spPr>
          <a:xfrm>
            <a:off x="515038" y="338635"/>
            <a:ext cx="7638361" cy="707886"/>
          </a:xfrm>
          <a:prstGeom prst="rect">
            <a:avLst/>
          </a:prstGeom>
          <a:noFill/>
        </p:spPr>
        <p:txBody>
          <a:bodyPr wrap="square">
            <a:spAutoFit/>
          </a:bodyPr>
          <a:lstStyle/>
          <a:p>
            <a:r>
              <a:rPr lang="en-IN" sz="4000" b="1" dirty="0">
                <a:solidFill>
                  <a:schemeClr val="accent4">
                    <a:lumMod val="50000"/>
                  </a:schemeClr>
                </a:solidFill>
              </a:rPr>
              <a:t>Implementing the LDR Directive</a:t>
            </a:r>
          </a:p>
        </p:txBody>
      </p:sp>
      <p:sp>
        <p:nvSpPr>
          <p:cNvPr id="6" name="TextBox 5">
            <a:extLst>
              <a:ext uri="{FF2B5EF4-FFF2-40B4-BE49-F238E27FC236}">
                <a16:creationId xmlns:a16="http://schemas.microsoft.com/office/drawing/2014/main" id="{2978CEED-0E93-BDBB-7369-A5AE77D5CDE6}"/>
              </a:ext>
            </a:extLst>
          </p:cNvPr>
          <p:cNvSpPr txBox="1"/>
          <p:nvPr/>
        </p:nvSpPr>
        <p:spPr>
          <a:xfrm>
            <a:off x="195548" y="1077263"/>
            <a:ext cx="11790803" cy="830997"/>
          </a:xfrm>
          <a:prstGeom prst="rect">
            <a:avLst/>
          </a:prstGeom>
          <a:noFill/>
        </p:spPr>
        <p:txBody>
          <a:bodyPr wrap="square">
            <a:spAutoFit/>
          </a:bodyPr>
          <a:lstStyle/>
          <a:p>
            <a:pPr algn="just"/>
            <a:r>
              <a:rPr lang="en-US" sz="2400" dirty="0"/>
              <a:t>To implement the LDR directive, assembler stores the value as a fixed data in program memory and then accesses it using the LDR instruction and the PC relative addressing mode.</a:t>
            </a:r>
          </a:p>
        </p:txBody>
      </p:sp>
      <p:pic>
        <p:nvPicPr>
          <p:cNvPr id="10" name="Picture 9">
            <a:extLst>
              <a:ext uri="{FF2B5EF4-FFF2-40B4-BE49-F238E27FC236}">
                <a16:creationId xmlns:a16="http://schemas.microsoft.com/office/drawing/2014/main" id="{8F8F663E-8E97-C1BB-03CD-0A44CBAE126E}"/>
              </a:ext>
            </a:extLst>
          </p:cNvPr>
          <p:cNvPicPr>
            <a:picLocks noChangeAspect="1"/>
          </p:cNvPicPr>
          <p:nvPr/>
        </p:nvPicPr>
        <p:blipFill>
          <a:blip r:embed="rId3"/>
          <a:stretch>
            <a:fillRect/>
          </a:stretch>
        </p:blipFill>
        <p:spPr>
          <a:xfrm>
            <a:off x="2309542" y="1846126"/>
            <a:ext cx="7291657" cy="4510224"/>
          </a:xfrm>
          <a:prstGeom prst="rect">
            <a:avLst/>
          </a:prstGeom>
        </p:spPr>
      </p:pic>
    </p:spTree>
    <p:extLst>
      <p:ext uri="{BB962C8B-B14F-4D97-AF65-F5344CB8AC3E}">
        <p14:creationId xmlns:p14="http://schemas.microsoft.com/office/powerpoint/2010/main" val="344696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BD5B06-F286-9C36-CDCD-50AB5BA5246B}"/>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942557C1-4277-1D6D-890C-21A7A34FFD8F}"/>
              </a:ext>
            </a:extLst>
          </p:cNvPr>
          <p:cNvSpPr txBox="1"/>
          <p:nvPr/>
        </p:nvSpPr>
        <p:spPr>
          <a:xfrm>
            <a:off x="283685" y="338635"/>
            <a:ext cx="7141684" cy="584775"/>
          </a:xfrm>
          <a:prstGeom prst="rect">
            <a:avLst/>
          </a:prstGeom>
          <a:noFill/>
        </p:spPr>
        <p:txBody>
          <a:bodyPr wrap="square">
            <a:spAutoFit/>
          </a:bodyPr>
          <a:lstStyle/>
          <a:p>
            <a:r>
              <a:rPr lang="en-IN" sz="3200" b="1" dirty="0"/>
              <a:t>Advanced Indexed Addressing Mode</a:t>
            </a:r>
          </a:p>
        </p:txBody>
      </p:sp>
      <p:sp>
        <p:nvSpPr>
          <p:cNvPr id="6" name="TextBox 5">
            <a:extLst>
              <a:ext uri="{FF2B5EF4-FFF2-40B4-BE49-F238E27FC236}">
                <a16:creationId xmlns:a16="http://schemas.microsoft.com/office/drawing/2014/main" id="{3484496B-5D90-82C9-270D-0E8D49753B1F}"/>
              </a:ext>
            </a:extLst>
          </p:cNvPr>
          <p:cNvSpPr txBox="1"/>
          <p:nvPr/>
        </p:nvSpPr>
        <p:spPr>
          <a:xfrm>
            <a:off x="283685" y="1286086"/>
            <a:ext cx="6097836" cy="461665"/>
          </a:xfrm>
          <a:prstGeom prst="rect">
            <a:avLst/>
          </a:prstGeom>
          <a:noFill/>
        </p:spPr>
        <p:txBody>
          <a:bodyPr wrap="square">
            <a:spAutoFit/>
          </a:bodyPr>
          <a:lstStyle/>
          <a:p>
            <a:r>
              <a:rPr lang="en-IN" sz="2400" b="1" dirty="0"/>
              <a:t>Indexed addressing mode</a:t>
            </a:r>
          </a:p>
        </p:txBody>
      </p:sp>
      <p:pic>
        <p:nvPicPr>
          <p:cNvPr id="8" name="Picture 7">
            <a:extLst>
              <a:ext uri="{FF2B5EF4-FFF2-40B4-BE49-F238E27FC236}">
                <a16:creationId xmlns:a16="http://schemas.microsoft.com/office/drawing/2014/main" id="{FA9AF55B-475F-9FCC-2C05-E455B637B622}"/>
              </a:ext>
            </a:extLst>
          </p:cNvPr>
          <p:cNvPicPr>
            <a:picLocks noChangeAspect="1"/>
          </p:cNvPicPr>
          <p:nvPr/>
        </p:nvPicPr>
        <p:blipFill>
          <a:blip r:embed="rId3"/>
          <a:stretch>
            <a:fillRect/>
          </a:stretch>
        </p:blipFill>
        <p:spPr>
          <a:xfrm>
            <a:off x="3854527" y="1001232"/>
            <a:ext cx="7141684" cy="2427768"/>
          </a:xfrm>
          <a:prstGeom prst="rect">
            <a:avLst/>
          </a:prstGeom>
        </p:spPr>
      </p:pic>
      <p:pic>
        <p:nvPicPr>
          <p:cNvPr id="10" name="Picture 9">
            <a:extLst>
              <a:ext uri="{FF2B5EF4-FFF2-40B4-BE49-F238E27FC236}">
                <a16:creationId xmlns:a16="http://schemas.microsoft.com/office/drawing/2014/main" id="{63F8B50B-5839-71F7-6B3B-1097FF3BBBB1}"/>
              </a:ext>
            </a:extLst>
          </p:cNvPr>
          <p:cNvPicPr>
            <a:picLocks noChangeAspect="1"/>
          </p:cNvPicPr>
          <p:nvPr/>
        </p:nvPicPr>
        <p:blipFill>
          <a:blip r:embed="rId4"/>
          <a:stretch>
            <a:fillRect/>
          </a:stretch>
        </p:blipFill>
        <p:spPr>
          <a:xfrm>
            <a:off x="3854527" y="3628240"/>
            <a:ext cx="7141684" cy="2416449"/>
          </a:xfrm>
          <a:prstGeom prst="rect">
            <a:avLst/>
          </a:prstGeom>
        </p:spPr>
      </p:pic>
    </p:spTree>
    <p:extLst>
      <p:ext uri="{BB962C8B-B14F-4D97-AF65-F5344CB8AC3E}">
        <p14:creationId xmlns:p14="http://schemas.microsoft.com/office/powerpoint/2010/main" val="1677703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4E76B2E-43A7-CE6B-8892-AD48481A0255}"/>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CB719E38-084A-BEBE-F830-CC955682F883}"/>
              </a:ext>
            </a:extLst>
          </p:cNvPr>
          <p:cNvSpPr txBox="1"/>
          <p:nvPr/>
        </p:nvSpPr>
        <p:spPr>
          <a:xfrm>
            <a:off x="417908" y="343972"/>
            <a:ext cx="9411891" cy="646331"/>
          </a:xfrm>
          <a:prstGeom prst="rect">
            <a:avLst/>
          </a:prstGeom>
          <a:noFill/>
        </p:spPr>
        <p:txBody>
          <a:bodyPr wrap="square">
            <a:spAutoFit/>
          </a:bodyPr>
          <a:lstStyle/>
          <a:p>
            <a:r>
              <a:rPr lang="en-US" sz="3600" b="1" dirty="0">
                <a:solidFill>
                  <a:schemeClr val="accent4">
                    <a:lumMod val="50000"/>
                  </a:schemeClr>
                </a:solidFill>
              </a:rPr>
              <a:t>Pre-indexed addressing mode with fixed offset </a:t>
            </a:r>
            <a:endParaRPr lang="en-IN" sz="3600" b="1" dirty="0">
              <a:solidFill>
                <a:schemeClr val="accent4">
                  <a:lumMod val="50000"/>
                </a:schemeClr>
              </a:solidFill>
            </a:endParaRPr>
          </a:p>
        </p:txBody>
      </p:sp>
      <p:pic>
        <p:nvPicPr>
          <p:cNvPr id="6" name="Picture 5">
            <a:extLst>
              <a:ext uri="{FF2B5EF4-FFF2-40B4-BE49-F238E27FC236}">
                <a16:creationId xmlns:a16="http://schemas.microsoft.com/office/drawing/2014/main" id="{797E7047-F391-C6EF-061C-368633853129}"/>
              </a:ext>
            </a:extLst>
          </p:cNvPr>
          <p:cNvPicPr>
            <a:picLocks noChangeAspect="1"/>
          </p:cNvPicPr>
          <p:nvPr/>
        </p:nvPicPr>
        <p:blipFill>
          <a:blip r:embed="rId2"/>
          <a:stretch>
            <a:fillRect/>
          </a:stretch>
        </p:blipFill>
        <p:spPr>
          <a:xfrm>
            <a:off x="597097" y="1192917"/>
            <a:ext cx="10997805" cy="845985"/>
          </a:xfrm>
          <a:prstGeom prst="rect">
            <a:avLst/>
          </a:prstGeom>
        </p:spPr>
      </p:pic>
      <p:pic>
        <p:nvPicPr>
          <p:cNvPr id="8" name="Picture 7">
            <a:extLst>
              <a:ext uri="{FF2B5EF4-FFF2-40B4-BE49-F238E27FC236}">
                <a16:creationId xmlns:a16="http://schemas.microsoft.com/office/drawing/2014/main" id="{F25CCED7-3DF4-9E25-3986-9CB228343E8E}"/>
              </a:ext>
            </a:extLst>
          </p:cNvPr>
          <p:cNvPicPr>
            <a:picLocks noChangeAspect="1"/>
          </p:cNvPicPr>
          <p:nvPr/>
        </p:nvPicPr>
        <p:blipFill>
          <a:blip r:embed="rId3"/>
          <a:stretch>
            <a:fillRect/>
          </a:stretch>
        </p:blipFill>
        <p:spPr>
          <a:xfrm>
            <a:off x="3363511" y="2117496"/>
            <a:ext cx="5764931" cy="4160259"/>
          </a:xfrm>
          <a:prstGeom prst="rect">
            <a:avLst/>
          </a:prstGeom>
        </p:spPr>
      </p:pic>
      <p:sp>
        <p:nvSpPr>
          <p:cNvPr id="5" name="TextBox 4">
            <a:extLst>
              <a:ext uri="{FF2B5EF4-FFF2-40B4-BE49-F238E27FC236}">
                <a16:creationId xmlns:a16="http://schemas.microsoft.com/office/drawing/2014/main" id="{A4E9AF02-6F8C-4868-0DDC-69F5B0D446C1}"/>
              </a:ext>
            </a:extLst>
          </p:cNvPr>
          <p:cNvSpPr txBox="1"/>
          <p:nvPr/>
        </p:nvSpPr>
        <p:spPr>
          <a:xfrm>
            <a:off x="597097" y="2505670"/>
            <a:ext cx="2399491" cy="3877985"/>
          </a:xfrm>
          <a:prstGeom prst="rect">
            <a:avLst/>
          </a:prstGeom>
          <a:noFill/>
        </p:spPr>
        <p:txBody>
          <a:bodyPr wrap="square">
            <a:spAutoFit/>
          </a:bodyPr>
          <a:lstStyle/>
          <a:p>
            <a:pPr algn="just"/>
            <a:r>
              <a:rPr lang="en-US" b="1" dirty="0">
                <a:solidFill>
                  <a:srgbClr val="FF0000"/>
                </a:solidFill>
              </a:rPr>
              <a:t>In this addressing mode, a register and a positive or negative immediate value are used as a pointer to the data location. </a:t>
            </a:r>
          </a:p>
          <a:p>
            <a:endParaRPr lang="en-US" dirty="0"/>
          </a:p>
          <a:p>
            <a:pPr algn="just"/>
            <a:r>
              <a:rPr lang="en-US" sz="2400" b="1" dirty="0"/>
              <a:t>The value of register does not change after instruction is executed.</a:t>
            </a:r>
            <a:endParaRPr lang="en-IN" sz="2400" b="1" dirty="0"/>
          </a:p>
        </p:txBody>
      </p:sp>
    </p:spTree>
    <p:extLst>
      <p:ext uri="{BB962C8B-B14F-4D97-AF65-F5344CB8AC3E}">
        <p14:creationId xmlns:p14="http://schemas.microsoft.com/office/powerpoint/2010/main" val="340811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32C4F2-3178-1E89-7E8B-0571D1E75A18}"/>
              </a:ext>
            </a:extLst>
          </p:cNvPr>
          <p:cNvSpPr>
            <a:spLocks noGrp="1"/>
          </p:cNvSpPr>
          <p:nvPr>
            <p:ph type="ftr" sz="quarter" idx="11"/>
          </p:nvPr>
        </p:nvSpPr>
        <p:spPr/>
        <p:txBody>
          <a:bodyPr/>
          <a:lstStyle/>
          <a:p>
            <a:r>
              <a:rPr lang="en-US"/>
              <a:t>ARM Assembly Language Programming &amp; Architecture by Mazidi, et al.</a:t>
            </a:r>
          </a:p>
        </p:txBody>
      </p:sp>
      <p:sp>
        <p:nvSpPr>
          <p:cNvPr id="3" name="TextBox 2">
            <a:extLst>
              <a:ext uri="{FF2B5EF4-FFF2-40B4-BE49-F238E27FC236}">
                <a16:creationId xmlns:a16="http://schemas.microsoft.com/office/drawing/2014/main" id="{B72FB704-56C5-4B27-EF19-3578C8A6A230}"/>
              </a:ext>
            </a:extLst>
          </p:cNvPr>
          <p:cNvSpPr txBox="1"/>
          <p:nvPr/>
        </p:nvSpPr>
        <p:spPr>
          <a:xfrm>
            <a:off x="8594075" y="950655"/>
            <a:ext cx="3482578" cy="2585323"/>
          </a:xfrm>
          <a:prstGeom prst="rect">
            <a:avLst/>
          </a:prstGeom>
          <a:noFill/>
        </p:spPr>
        <p:txBody>
          <a:bodyPr wrap="square">
            <a:spAutoFit/>
          </a:bodyPr>
          <a:lstStyle/>
          <a:p>
            <a:r>
              <a:rPr lang="en-US" b="1" dirty="0"/>
              <a:t>Pre-indexed addressing mode with fixed offset except that the calculated pointer is written back to the pointing register.</a:t>
            </a:r>
          </a:p>
          <a:p>
            <a:endParaRPr lang="en-US" b="1" dirty="0"/>
          </a:p>
          <a:p>
            <a:r>
              <a:rPr lang="en-US" sz="3600" b="1" dirty="0">
                <a:solidFill>
                  <a:srgbClr val="FF0000"/>
                </a:solidFill>
              </a:rPr>
              <a:t>!</a:t>
            </a:r>
            <a:r>
              <a:rPr lang="en-US" b="1" dirty="0"/>
              <a:t> after the instruction to tell the assembler to enable writeback in the instruction.</a:t>
            </a:r>
            <a:endParaRPr lang="en-IN" b="1" dirty="0"/>
          </a:p>
        </p:txBody>
      </p:sp>
      <p:sp>
        <p:nvSpPr>
          <p:cNvPr id="5" name="TextBox 4">
            <a:extLst>
              <a:ext uri="{FF2B5EF4-FFF2-40B4-BE49-F238E27FC236}">
                <a16:creationId xmlns:a16="http://schemas.microsoft.com/office/drawing/2014/main" id="{6B235C04-3B02-37EC-F0BB-46FFC7AFE811}"/>
              </a:ext>
            </a:extLst>
          </p:cNvPr>
          <p:cNvSpPr txBox="1"/>
          <p:nvPr/>
        </p:nvSpPr>
        <p:spPr>
          <a:xfrm>
            <a:off x="217582" y="427435"/>
            <a:ext cx="10964537" cy="523220"/>
          </a:xfrm>
          <a:prstGeom prst="rect">
            <a:avLst/>
          </a:prstGeom>
          <a:noFill/>
        </p:spPr>
        <p:txBody>
          <a:bodyPr wrap="square">
            <a:spAutoFit/>
          </a:bodyPr>
          <a:lstStyle/>
          <a:p>
            <a:pPr algn="just"/>
            <a:r>
              <a:rPr lang="en-US" sz="2800" b="1" dirty="0">
                <a:solidFill>
                  <a:schemeClr val="accent2">
                    <a:lumMod val="50000"/>
                  </a:schemeClr>
                </a:solidFill>
              </a:rPr>
              <a:t>Pre-indexed addressing mode with write-back and fixed offset </a:t>
            </a:r>
            <a:endParaRPr lang="en-IN" sz="2800" b="1" dirty="0">
              <a:solidFill>
                <a:schemeClr val="accent2">
                  <a:lumMod val="50000"/>
                </a:schemeClr>
              </a:solidFill>
            </a:endParaRPr>
          </a:p>
        </p:txBody>
      </p:sp>
      <p:grpSp>
        <p:nvGrpSpPr>
          <p:cNvPr id="10" name="Group 9">
            <a:extLst>
              <a:ext uri="{FF2B5EF4-FFF2-40B4-BE49-F238E27FC236}">
                <a16:creationId xmlns:a16="http://schemas.microsoft.com/office/drawing/2014/main" id="{C4EEFE67-4A34-4335-2A7E-C2A02784ABB8}"/>
              </a:ext>
            </a:extLst>
          </p:cNvPr>
          <p:cNvGrpSpPr/>
          <p:nvPr/>
        </p:nvGrpSpPr>
        <p:grpSpPr>
          <a:xfrm>
            <a:off x="300596" y="1144289"/>
            <a:ext cx="7476007" cy="5212061"/>
            <a:chOff x="300596" y="1144289"/>
            <a:chExt cx="7476007" cy="5212061"/>
          </a:xfrm>
        </p:grpSpPr>
        <p:pic>
          <p:nvPicPr>
            <p:cNvPr id="7" name="Picture 6">
              <a:extLst>
                <a:ext uri="{FF2B5EF4-FFF2-40B4-BE49-F238E27FC236}">
                  <a16:creationId xmlns:a16="http://schemas.microsoft.com/office/drawing/2014/main" id="{7DB5B045-35D7-2371-1910-BA3646A41C03}"/>
                </a:ext>
              </a:extLst>
            </p:cNvPr>
            <p:cNvPicPr>
              <a:picLocks noChangeAspect="1"/>
            </p:cNvPicPr>
            <p:nvPr/>
          </p:nvPicPr>
          <p:blipFill>
            <a:blip r:embed="rId2"/>
            <a:stretch>
              <a:fillRect/>
            </a:stretch>
          </p:blipFill>
          <p:spPr>
            <a:xfrm>
              <a:off x="300596" y="1144289"/>
              <a:ext cx="7476007" cy="523220"/>
            </a:xfrm>
            <a:prstGeom prst="rect">
              <a:avLst/>
            </a:prstGeom>
          </p:spPr>
        </p:pic>
        <p:pic>
          <p:nvPicPr>
            <p:cNvPr id="9" name="Picture 8">
              <a:extLst>
                <a:ext uri="{FF2B5EF4-FFF2-40B4-BE49-F238E27FC236}">
                  <a16:creationId xmlns:a16="http://schemas.microsoft.com/office/drawing/2014/main" id="{C0A45419-EAA6-44A4-0847-EC3EFE1774C0}"/>
                </a:ext>
              </a:extLst>
            </p:cNvPr>
            <p:cNvPicPr>
              <a:picLocks noChangeAspect="1"/>
            </p:cNvPicPr>
            <p:nvPr/>
          </p:nvPicPr>
          <p:blipFill>
            <a:blip r:embed="rId3"/>
            <a:stretch>
              <a:fillRect/>
            </a:stretch>
          </p:blipFill>
          <p:spPr>
            <a:xfrm>
              <a:off x="300596" y="1534772"/>
              <a:ext cx="7362679" cy="4821578"/>
            </a:xfrm>
            <a:prstGeom prst="rect">
              <a:avLst/>
            </a:prstGeom>
          </p:spPr>
        </p:pic>
      </p:grpSp>
    </p:spTree>
    <p:extLst>
      <p:ext uri="{BB962C8B-B14F-4D97-AF65-F5344CB8AC3E}">
        <p14:creationId xmlns:p14="http://schemas.microsoft.com/office/powerpoint/2010/main" val="271658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2DF34B-A568-6A40-BC86-151C144B4F4C}"/>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AB497464-36A1-0DA5-3FA4-C6E6CB2D5EEB}"/>
              </a:ext>
            </a:extLst>
          </p:cNvPr>
          <p:cNvSpPr txBox="1"/>
          <p:nvPr/>
        </p:nvSpPr>
        <p:spPr>
          <a:xfrm>
            <a:off x="417910" y="401122"/>
            <a:ext cx="9183290" cy="646331"/>
          </a:xfrm>
          <a:prstGeom prst="rect">
            <a:avLst/>
          </a:prstGeom>
          <a:noFill/>
        </p:spPr>
        <p:txBody>
          <a:bodyPr wrap="square">
            <a:spAutoFit/>
          </a:bodyPr>
          <a:lstStyle/>
          <a:p>
            <a:r>
              <a:rPr lang="en-US" sz="3600" b="1" dirty="0" err="1">
                <a:solidFill>
                  <a:schemeClr val="accent4">
                    <a:lumMod val="50000"/>
                  </a:schemeClr>
                </a:solidFill>
              </a:rPr>
              <a:t>Postindexed</a:t>
            </a:r>
            <a:r>
              <a:rPr lang="en-US" sz="3600" b="1" dirty="0">
                <a:solidFill>
                  <a:schemeClr val="accent4">
                    <a:lumMod val="50000"/>
                  </a:schemeClr>
                </a:solidFill>
              </a:rPr>
              <a:t> addressing mode with fixed offset </a:t>
            </a:r>
            <a:endParaRPr lang="en-IN" sz="3600" b="1" dirty="0">
              <a:solidFill>
                <a:schemeClr val="accent4">
                  <a:lumMod val="50000"/>
                </a:schemeClr>
              </a:solidFill>
            </a:endParaRPr>
          </a:p>
        </p:txBody>
      </p:sp>
      <p:pic>
        <p:nvPicPr>
          <p:cNvPr id="6" name="Picture 5">
            <a:extLst>
              <a:ext uri="{FF2B5EF4-FFF2-40B4-BE49-F238E27FC236}">
                <a16:creationId xmlns:a16="http://schemas.microsoft.com/office/drawing/2014/main" id="{B83DB56A-648B-FBBD-AC3F-0441A199D5BE}"/>
              </a:ext>
            </a:extLst>
          </p:cNvPr>
          <p:cNvPicPr>
            <a:picLocks noChangeAspect="1"/>
          </p:cNvPicPr>
          <p:nvPr/>
        </p:nvPicPr>
        <p:blipFill>
          <a:blip r:embed="rId3"/>
          <a:stretch>
            <a:fillRect/>
          </a:stretch>
        </p:blipFill>
        <p:spPr>
          <a:xfrm>
            <a:off x="556022" y="1287432"/>
            <a:ext cx="7446286" cy="1627217"/>
          </a:xfrm>
          <a:prstGeom prst="rect">
            <a:avLst/>
          </a:prstGeom>
        </p:spPr>
      </p:pic>
      <p:grpSp>
        <p:nvGrpSpPr>
          <p:cNvPr id="11" name="Group 10">
            <a:extLst>
              <a:ext uri="{FF2B5EF4-FFF2-40B4-BE49-F238E27FC236}">
                <a16:creationId xmlns:a16="http://schemas.microsoft.com/office/drawing/2014/main" id="{B0CF33F5-119F-6314-E24F-D6729DD36210}"/>
              </a:ext>
            </a:extLst>
          </p:cNvPr>
          <p:cNvGrpSpPr/>
          <p:nvPr/>
        </p:nvGrpSpPr>
        <p:grpSpPr>
          <a:xfrm>
            <a:off x="3181200" y="3038455"/>
            <a:ext cx="5947075" cy="2978303"/>
            <a:chOff x="3181200" y="3038455"/>
            <a:chExt cx="5947075" cy="2978303"/>
          </a:xfrm>
        </p:grpSpPr>
        <p:pic>
          <p:nvPicPr>
            <p:cNvPr id="8" name="Picture 7">
              <a:extLst>
                <a:ext uri="{FF2B5EF4-FFF2-40B4-BE49-F238E27FC236}">
                  <a16:creationId xmlns:a16="http://schemas.microsoft.com/office/drawing/2014/main" id="{ED1AD179-00E4-97C5-C510-0C6C373C0635}"/>
                </a:ext>
              </a:extLst>
            </p:cNvPr>
            <p:cNvPicPr>
              <a:picLocks noChangeAspect="1"/>
            </p:cNvPicPr>
            <p:nvPr/>
          </p:nvPicPr>
          <p:blipFill>
            <a:blip r:embed="rId4"/>
            <a:stretch>
              <a:fillRect/>
            </a:stretch>
          </p:blipFill>
          <p:spPr>
            <a:xfrm>
              <a:off x="3181200" y="3038455"/>
              <a:ext cx="5829600" cy="781090"/>
            </a:xfrm>
            <a:prstGeom prst="rect">
              <a:avLst/>
            </a:prstGeom>
          </p:spPr>
        </p:pic>
        <p:pic>
          <p:nvPicPr>
            <p:cNvPr id="10" name="Picture 9">
              <a:extLst>
                <a:ext uri="{FF2B5EF4-FFF2-40B4-BE49-F238E27FC236}">
                  <a16:creationId xmlns:a16="http://schemas.microsoft.com/office/drawing/2014/main" id="{C23FE68F-DB04-81BD-E3A2-8B4BBD100FD4}"/>
                </a:ext>
              </a:extLst>
            </p:cNvPr>
            <p:cNvPicPr>
              <a:picLocks noChangeAspect="1"/>
            </p:cNvPicPr>
            <p:nvPr/>
          </p:nvPicPr>
          <p:blipFill>
            <a:blip r:embed="rId5"/>
            <a:stretch>
              <a:fillRect/>
            </a:stretch>
          </p:blipFill>
          <p:spPr>
            <a:xfrm>
              <a:off x="3292325" y="3819545"/>
              <a:ext cx="5835950" cy="2197213"/>
            </a:xfrm>
            <a:prstGeom prst="rect">
              <a:avLst/>
            </a:prstGeom>
          </p:spPr>
        </p:pic>
      </p:grpSp>
    </p:spTree>
    <p:extLst>
      <p:ext uri="{BB962C8B-B14F-4D97-AF65-F5344CB8AC3E}">
        <p14:creationId xmlns:p14="http://schemas.microsoft.com/office/powerpoint/2010/main" val="2967988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3056C5-2F3A-A1BE-55ED-B448D51FB092}"/>
              </a:ext>
            </a:extLst>
          </p:cNvPr>
          <p:cNvSpPr>
            <a:spLocks noGrp="1"/>
          </p:cNvSpPr>
          <p:nvPr>
            <p:ph type="ftr" sz="quarter" idx="11"/>
          </p:nvPr>
        </p:nvSpPr>
        <p:spPr/>
        <p:txBody>
          <a:bodyPr/>
          <a:lstStyle/>
          <a:p>
            <a:r>
              <a:rPr lang="en-US"/>
              <a:t>ARM Assembly Language Programming &amp; Architecture by Mazidi, et al.</a:t>
            </a:r>
          </a:p>
        </p:txBody>
      </p:sp>
      <p:sp>
        <p:nvSpPr>
          <p:cNvPr id="4" name="TextBox 3">
            <a:extLst>
              <a:ext uri="{FF2B5EF4-FFF2-40B4-BE49-F238E27FC236}">
                <a16:creationId xmlns:a16="http://schemas.microsoft.com/office/drawing/2014/main" id="{CA4BA036-0F8C-C33F-5628-09F6D4B38E9C}"/>
              </a:ext>
            </a:extLst>
          </p:cNvPr>
          <p:cNvSpPr txBox="1"/>
          <p:nvPr/>
        </p:nvSpPr>
        <p:spPr>
          <a:xfrm>
            <a:off x="157163" y="136525"/>
            <a:ext cx="11858625" cy="1323439"/>
          </a:xfrm>
          <a:prstGeom prst="rect">
            <a:avLst/>
          </a:prstGeom>
          <a:noFill/>
        </p:spPr>
        <p:txBody>
          <a:bodyPr wrap="square">
            <a:spAutoFit/>
          </a:bodyPr>
          <a:lstStyle/>
          <a:p>
            <a:r>
              <a:rPr lang="en-US" sz="4000" b="1" dirty="0">
                <a:solidFill>
                  <a:schemeClr val="accent4">
                    <a:lumMod val="50000"/>
                  </a:schemeClr>
                </a:solidFill>
              </a:rPr>
              <a:t>Pre-indexed address mode with offset of a shifted register</a:t>
            </a:r>
            <a:endParaRPr lang="en-IN" sz="4000" b="1" dirty="0">
              <a:solidFill>
                <a:schemeClr val="accent4">
                  <a:lumMod val="50000"/>
                </a:schemeClr>
              </a:solidFill>
            </a:endParaRPr>
          </a:p>
        </p:txBody>
      </p:sp>
      <p:pic>
        <p:nvPicPr>
          <p:cNvPr id="5" name="Picture 4">
            <a:extLst>
              <a:ext uri="{FF2B5EF4-FFF2-40B4-BE49-F238E27FC236}">
                <a16:creationId xmlns:a16="http://schemas.microsoft.com/office/drawing/2014/main" id="{A72A92CF-A68D-2142-FCEF-0AEE35969A0F}"/>
              </a:ext>
            </a:extLst>
          </p:cNvPr>
          <p:cNvPicPr>
            <a:picLocks noChangeAspect="1"/>
          </p:cNvPicPr>
          <p:nvPr/>
        </p:nvPicPr>
        <p:blipFill>
          <a:blip r:embed="rId3"/>
          <a:stretch>
            <a:fillRect/>
          </a:stretch>
        </p:blipFill>
        <p:spPr>
          <a:xfrm>
            <a:off x="2321307" y="798244"/>
            <a:ext cx="9242573" cy="1014428"/>
          </a:xfrm>
          <a:prstGeom prst="rect">
            <a:avLst/>
          </a:prstGeom>
        </p:spPr>
      </p:pic>
      <p:pic>
        <p:nvPicPr>
          <p:cNvPr id="7" name="Picture 6">
            <a:extLst>
              <a:ext uri="{FF2B5EF4-FFF2-40B4-BE49-F238E27FC236}">
                <a16:creationId xmlns:a16="http://schemas.microsoft.com/office/drawing/2014/main" id="{7AD2213A-767C-076F-AED5-656A098ED62B}"/>
              </a:ext>
            </a:extLst>
          </p:cNvPr>
          <p:cNvPicPr>
            <a:picLocks noChangeAspect="1"/>
          </p:cNvPicPr>
          <p:nvPr/>
        </p:nvPicPr>
        <p:blipFill>
          <a:blip r:embed="rId4"/>
          <a:stretch>
            <a:fillRect/>
          </a:stretch>
        </p:blipFill>
        <p:spPr>
          <a:xfrm>
            <a:off x="247731" y="1689368"/>
            <a:ext cx="5913157" cy="3275701"/>
          </a:xfrm>
          <a:prstGeom prst="rect">
            <a:avLst/>
          </a:prstGeom>
          <a:ln>
            <a:solidFill>
              <a:schemeClr val="tx1"/>
            </a:solidFill>
          </a:ln>
        </p:spPr>
      </p:pic>
      <p:pic>
        <p:nvPicPr>
          <p:cNvPr id="9" name="Picture 8">
            <a:extLst>
              <a:ext uri="{FF2B5EF4-FFF2-40B4-BE49-F238E27FC236}">
                <a16:creationId xmlns:a16="http://schemas.microsoft.com/office/drawing/2014/main" id="{EDEE271C-5EAE-8C19-92C5-1A4723F2CEDC}"/>
              </a:ext>
            </a:extLst>
          </p:cNvPr>
          <p:cNvPicPr>
            <a:picLocks noChangeAspect="1"/>
          </p:cNvPicPr>
          <p:nvPr/>
        </p:nvPicPr>
        <p:blipFill>
          <a:blip r:embed="rId5"/>
          <a:stretch>
            <a:fillRect/>
          </a:stretch>
        </p:blipFill>
        <p:spPr>
          <a:xfrm>
            <a:off x="6327574" y="1689367"/>
            <a:ext cx="5555795" cy="3275701"/>
          </a:xfrm>
          <a:prstGeom prst="rect">
            <a:avLst/>
          </a:prstGeom>
          <a:ln>
            <a:solidFill>
              <a:schemeClr val="tx1"/>
            </a:solidFill>
          </a:ln>
        </p:spPr>
      </p:pic>
      <p:pic>
        <p:nvPicPr>
          <p:cNvPr id="12" name="Picture 11">
            <a:extLst>
              <a:ext uri="{FF2B5EF4-FFF2-40B4-BE49-F238E27FC236}">
                <a16:creationId xmlns:a16="http://schemas.microsoft.com/office/drawing/2014/main" id="{4DDD6A49-6BBC-B3D9-2F35-782EDE7081C7}"/>
              </a:ext>
            </a:extLst>
          </p:cNvPr>
          <p:cNvPicPr>
            <a:picLocks noChangeAspect="1"/>
          </p:cNvPicPr>
          <p:nvPr/>
        </p:nvPicPr>
        <p:blipFill>
          <a:blip r:embed="rId6"/>
          <a:stretch>
            <a:fillRect/>
          </a:stretch>
        </p:blipFill>
        <p:spPr>
          <a:xfrm>
            <a:off x="3177224" y="5028463"/>
            <a:ext cx="6300700" cy="1829537"/>
          </a:xfrm>
          <a:prstGeom prst="rect">
            <a:avLst/>
          </a:prstGeom>
        </p:spPr>
      </p:pic>
    </p:spTree>
    <p:extLst>
      <p:ext uri="{BB962C8B-B14F-4D97-AF65-F5344CB8AC3E}">
        <p14:creationId xmlns:p14="http://schemas.microsoft.com/office/powerpoint/2010/main" val="8859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4149" y="594593"/>
            <a:ext cx="10822675" cy="5262979"/>
          </a:xfrm>
          <a:prstGeom prst="rect">
            <a:avLst/>
          </a:prstGeom>
        </p:spPr>
        <p:txBody>
          <a:bodyPr wrap="square">
            <a:spAutoFit/>
          </a:bodyPr>
          <a:lstStyle/>
          <a:p>
            <a:pPr algn="just"/>
            <a:r>
              <a:rPr lang="en-US" sz="2800" b="1" dirty="0" err="1"/>
              <a:t>Writeback</a:t>
            </a:r>
            <a:r>
              <a:rPr lang="en-US" sz="2800" b="1" dirty="0"/>
              <a:t> options of STM and LDM</a:t>
            </a:r>
          </a:p>
          <a:p>
            <a:pPr algn="just"/>
            <a:endParaRPr lang="en-US" sz="2800" dirty="0">
              <a:solidFill>
                <a:srgbClr val="000000"/>
              </a:solidFill>
              <a:latin typeface="LiberationSerif"/>
            </a:endParaRPr>
          </a:p>
          <a:p>
            <a:pPr algn="just"/>
            <a:r>
              <a:rPr lang="en-US" sz="2800" dirty="0">
                <a:solidFill>
                  <a:srgbClr val="000000"/>
                </a:solidFill>
                <a:latin typeface="LiberationSerif"/>
              </a:rPr>
              <a:t>We can  specify the action to be taken for the pointer. The action can be increment or decrement before or after the push or pop is done.  </a:t>
            </a:r>
          </a:p>
          <a:p>
            <a:pPr algn="just"/>
            <a:r>
              <a:rPr lang="en-US" sz="2800" dirty="0">
                <a:solidFill>
                  <a:srgbClr val="FFFFFF"/>
                </a:solidFill>
                <a:latin typeface="LiberationSerif"/>
              </a:rPr>
              <a:t>Option Description</a:t>
            </a:r>
          </a:p>
          <a:p>
            <a:pPr algn="just"/>
            <a:r>
              <a:rPr lang="en-US" sz="2800" b="1" dirty="0">
                <a:solidFill>
                  <a:srgbClr val="000000"/>
                </a:solidFill>
                <a:latin typeface="LiberationSerif-Bold"/>
              </a:rPr>
              <a:t>IA </a:t>
            </a:r>
            <a:r>
              <a:rPr lang="en-US" sz="2800" dirty="0">
                <a:solidFill>
                  <a:srgbClr val="000000"/>
                </a:solidFill>
                <a:latin typeface="LiberationSerif"/>
              </a:rPr>
              <a:t>Increment After</a:t>
            </a:r>
            <a:endParaRPr lang="en-US" sz="2800" b="1" dirty="0">
              <a:solidFill>
                <a:srgbClr val="4F82BE"/>
              </a:solidFill>
              <a:latin typeface="LiberationSerif-Bold"/>
            </a:endParaRPr>
          </a:p>
          <a:p>
            <a:pPr algn="just"/>
            <a:r>
              <a:rPr lang="en-US" sz="2800" dirty="0">
                <a:solidFill>
                  <a:srgbClr val="000000"/>
                </a:solidFill>
                <a:latin typeface="LiberationSerif"/>
              </a:rPr>
              <a:t>IA stands for Increment After and adds four to the pointer after load or storing each register.</a:t>
            </a:r>
          </a:p>
          <a:p>
            <a:pPr algn="just"/>
            <a:endParaRPr lang="en-US" sz="2800" dirty="0">
              <a:solidFill>
                <a:srgbClr val="000000"/>
              </a:solidFill>
              <a:latin typeface="LiberationSerif"/>
            </a:endParaRPr>
          </a:p>
          <a:p>
            <a:pPr algn="just"/>
            <a:r>
              <a:rPr lang="en-US" sz="2800" b="1" dirty="0">
                <a:solidFill>
                  <a:srgbClr val="000000"/>
                </a:solidFill>
                <a:latin typeface="LiberationSerif-Bold"/>
              </a:rPr>
              <a:t>IB </a:t>
            </a:r>
            <a:r>
              <a:rPr lang="en-US" sz="2800" dirty="0">
                <a:solidFill>
                  <a:srgbClr val="000000"/>
                </a:solidFill>
                <a:latin typeface="LiberationSerif"/>
              </a:rPr>
              <a:t>Increment Before</a:t>
            </a:r>
          </a:p>
          <a:p>
            <a:pPr algn="just"/>
            <a:r>
              <a:rPr lang="en-US" sz="2800" dirty="0">
                <a:solidFill>
                  <a:srgbClr val="000000"/>
                </a:solidFill>
                <a:latin typeface="LiberationSerif"/>
              </a:rPr>
              <a:t>IB stands for Increment Before and adds four to the pointer before load or storing each register.</a:t>
            </a:r>
          </a:p>
        </p:txBody>
      </p:sp>
      <p:sp>
        <p:nvSpPr>
          <p:cNvPr id="4" name="Footer Placeholder 3"/>
          <p:cNvSpPr>
            <a:spLocks noGrp="1"/>
          </p:cNvSpPr>
          <p:nvPr>
            <p:ph type="ftr" sz="quarter" idx="11"/>
          </p:nvPr>
        </p:nvSpPr>
        <p:spPr>
          <a:xfrm>
            <a:off x="6701051" y="6230709"/>
            <a:ext cx="4864289"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1101503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5302" y="1869449"/>
            <a:ext cx="10313158" cy="3970318"/>
          </a:xfrm>
          <a:prstGeom prst="rect">
            <a:avLst/>
          </a:prstGeom>
        </p:spPr>
        <p:txBody>
          <a:bodyPr wrap="square">
            <a:spAutoFit/>
          </a:bodyPr>
          <a:lstStyle/>
          <a:p>
            <a:pPr algn="just"/>
            <a:r>
              <a:rPr lang="en-US" sz="2800" b="1" dirty="0">
                <a:solidFill>
                  <a:srgbClr val="000000"/>
                </a:solidFill>
                <a:latin typeface="LiberationSerif-Bold"/>
              </a:rPr>
              <a:t>DA </a:t>
            </a:r>
            <a:r>
              <a:rPr lang="en-US" sz="2800" dirty="0">
                <a:solidFill>
                  <a:srgbClr val="000000"/>
                </a:solidFill>
                <a:latin typeface="LiberationSerif"/>
              </a:rPr>
              <a:t>Decrement After</a:t>
            </a:r>
          </a:p>
          <a:p>
            <a:pPr algn="just"/>
            <a:r>
              <a:rPr lang="en-US" sz="2800" dirty="0">
                <a:solidFill>
                  <a:srgbClr val="000000"/>
                </a:solidFill>
                <a:latin typeface="LiberationSerif"/>
              </a:rPr>
              <a:t>DA stands for Decrement After and subtracts four from the pointer after load or storing each register.</a:t>
            </a:r>
          </a:p>
          <a:p>
            <a:pPr algn="just"/>
            <a:endParaRPr lang="en-US" sz="2800" b="1" dirty="0">
              <a:solidFill>
                <a:srgbClr val="000000"/>
              </a:solidFill>
              <a:latin typeface="LiberationSerif-Bold"/>
            </a:endParaRPr>
          </a:p>
          <a:p>
            <a:pPr algn="just"/>
            <a:r>
              <a:rPr lang="en-US" sz="2800" b="1" dirty="0">
                <a:solidFill>
                  <a:srgbClr val="000000"/>
                </a:solidFill>
                <a:latin typeface="LiberationSerif-Bold"/>
              </a:rPr>
              <a:t>DB </a:t>
            </a:r>
            <a:r>
              <a:rPr lang="en-US" sz="2800" dirty="0">
                <a:solidFill>
                  <a:srgbClr val="000000"/>
                </a:solidFill>
                <a:latin typeface="LiberationSerif"/>
              </a:rPr>
              <a:t>Decrement Before</a:t>
            </a:r>
          </a:p>
          <a:p>
            <a:pPr algn="just"/>
            <a:r>
              <a:rPr lang="en-US" sz="2800" dirty="0">
                <a:solidFill>
                  <a:srgbClr val="000000"/>
                </a:solidFill>
                <a:latin typeface="LiberationSerif"/>
              </a:rPr>
              <a:t>DB stands for Decrement Before and subtracts four from the pointer before load or storing each register.</a:t>
            </a:r>
          </a:p>
          <a:p>
            <a:pPr algn="just"/>
            <a:endParaRPr lang="en-US" sz="2800" dirty="0">
              <a:solidFill>
                <a:srgbClr val="000000"/>
              </a:solidFill>
              <a:latin typeface="LiberationSerif"/>
            </a:endParaRPr>
          </a:p>
          <a:p>
            <a:pPr algn="just"/>
            <a:endParaRPr lang="en-US" sz="2800" dirty="0"/>
          </a:p>
        </p:txBody>
      </p:sp>
      <p:sp>
        <p:nvSpPr>
          <p:cNvPr id="5" name="Footer Placeholder 4"/>
          <p:cNvSpPr>
            <a:spLocks noGrp="1"/>
          </p:cNvSpPr>
          <p:nvPr>
            <p:ph type="ftr" sz="quarter" idx="11"/>
          </p:nvPr>
        </p:nvSpPr>
        <p:spPr>
          <a:xfrm>
            <a:off x="5991367" y="6151633"/>
            <a:ext cx="4932528"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98698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8740" y="545910"/>
            <a:ext cx="1511889" cy="523220"/>
          </a:xfrm>
          <a:prstGeom prst="rect">
            <a:avLst/>
          </a:prstGeom>
          <a:noFill/>
        </p:spPr>
        <p:txBody>
          <a:bodyPr wrap="none" rtlCol="0">
            <a:spAutoFit/>
          </a:bodyPr>
          <a:lstStyle/>
          <a:p>
            <a:r>
              <a:rPr lang="en-US" sz="2800" dirty="0"/>
              <a:t>Example:</a:t>
            </a:r>
          </a:p>
        </p:txBody>
      </p:sp>
      <p:sp>
        <p:nvSpPr>
          <p:cNvPr id="3" name="Rectangle 2"/>
          <p:cNvSpPr/>
          <p:nvPr/>
        </p:nvSpPr>
        <p:spPr>
          <a:xfrm>
            <a:off x="668740" y="1260860"/>
            <a:ext cx="10740788" cy="2308324"/>
          </a:xfrm>
          <a:prstGeom prst="rect">
            <a:avLst/>
          </a:prstGeom>
        </p:spPr>
        <p:txBody>
          <a:bodyPr wrap="square">
            <a:spAutoFit/>
          </a:bodyPr>
          <a:lstStyle/>
          <a:p>
            <a:r>
              <a:rPr lang="en-US" sz="2400" dirty="0">
                <a:latin typeface="LiberationSerif"/>
              </a:rPr>
              <a:t>A given ARM chip has the following address assignments. Calculate the space and the amount of memory given to each section.</a:t>
            </a:r>
          </a:p>
          <a:p>
            <a:r>
              <a:rPr lang="en-US" sz="2400" dirty="0">
                <a:latin typeface="LiberationSerif"/>
              </a:rPr>
              <a:t>(a) Address range of 0x00100000 – 0x00100FFF for EEPROM</a:t>
            </a:r>
          </a:p>
          <a:p>
            <a:r>
              <a:rPr lang="en-US" sz="2400" dirty="0">
                <a:latin typeface="LiberationSerif"/>
              </a:rPr>
              <a:t>(b) Address range of 0x40000000 – 0x40007FFF for SRAM</a:t>
            </a:r>
          </a:p>
          <a:p>
            <a:r>
              <a:rPr lang="en-US" sz="2400" dirty="0">
                <a:latin typeface="LiberationSerif"/>
              </a:rPr>
              <a:t>(c) Address range of 0x00000000 – 0x0007FFFF for Flash</a:t>
            </a:r>
          </a:p>
          <a:p>
            <a:r>
              <a:rPr lang="en-US" sz="2400" dirty="0">
                <a:latin typeface="LiberationSerif"/>
              </a:rPr>
              <a:t>(d) Address range of 0xFFFC0000 – 0xFFFFFFFF for peripherals</a:t>
            </a:r>
            <a:endParaRPr lang="en-US" sz="2400" dirty="0"/>
          </a:p>
        </p:txBody>
      </p:sp>
      <p:sp>
        <p:nvSpPr>
          <p:cNvPr id="4" name="Rectangle 3"/>
          <p:cNvSpPr/>
          <p:nvPr/>
        </p:nvSpPr>
        <p:spPr>
          <a:xfrm>
            <a:off x="668739" y="3760914"/>
            <a:ext cx="10836323" cy="1569660"/>
          </a:xfrm>
          <a:prstGeom prst="rect">
            <a:avLst/>
          </a:prstGeom>
        </p:spPr>
        <p:txBody>
          <a:bodyPr wrap="square">
            <a:spAutoFit/>
          </a:bodyPr>
          <a:lstStyle/>
          <a:p>
            <a:r>
              <a:rPr lang="en-US" sz="2400" dirty="0">
                <a:latin typeface="LiberationSerif"/>
              </a:rPr>
              <a:t>(a)  0xFFF = 4K bytes.</a:t>
            </a:r>
          </a:p>
          <a:p>
            <a:r>
              <a:rPr lang="en-US" sz="2400" dirty="0">
                <a:latin typeface="LiberationSerif"/>
              </a:rPr>
              <a:t>(b)  7FFF = 32K bytes.</a:t>
            </a:r>
          </a:p>
          <a:p>
            <a:r>
              <a:rPr lang="en-US" sz="2400" dirty="0">
                <a:latin typeface="LiberationSerif"/>
              </a:rPr>
              <a:t>(c)  7FFFF = 512K bytes.</a:t>
            </a:r>
          </a:p>
          <a:p>
            <a:r>
              <a:rPr lang="en-US" sz="2400" dirty="0">
                <a:latin typeface="LiberationSerif"/>
              </a:rPr>
              <a:t>(d)  3FFFF = 256K bytes.</a:t>
            </a:r>
            <a:endParaRPr lang="en-US" sz="2400" dirty="0"/>
          </a:p>
        </p:txBody>
      </p:sp>
      <p:sp>
        <p:nvSpPr>
          <p:cNvPr id="5" name="Footer Placeholder 4"/>
          <p:cNvSpPr>
            <a:spLocks noGrp="1"/>
          </p:cNvSpPr>
          <p:nvPr>
            <p:ph type="ftr" sz="quarter" idx="11"/>
          </p:nvPr>
        </p:nvSpPr>
        <p:spPr>
          <a:xfrm>
            <a:off x="7301552" y="6260968"/>
            <a:ext cx="4659573"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924184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_FourOptionsofSTMandLDMinARM.jpg"/>
          <p:cNvPicPr/>
          <p:nvPr/>
        </p:nvPicPr>
        <p:blipFill>
          <a:blip r:embed="rId2" cstate="print"/>
          <a:stretch>
            <a:fillRect/>
          </a:stretch>
        </p:blipFill>
        <p:spPr>
          <a:xfrm>
            <a:off x="1351127" y="1009934"/>
            <a:ext cx="9812741" cy="5745707"/>
          </a:xfrm>
          <a:prstGeom prst="rect">
            <a:avLst/>
          </a:prstGeom>
        </p:spPr>
      </p:pic>
      <p:sp>
        <p:nvSpPr>
          <p:cNvPr id="4" name="Rectangle 3"/>
          <p:cNvSpPr/>
          <p:nvPr/>
        </p:nvSpPr>
        <p:spPr>
          <a:xfrm>
            <a:off x="482221" y="191743"/>
            <a:ext cx="11445922" cy="707886"/>
          </a:xfrm>
          <a:prstGeom prst="rect">
            <a:avLst/>
          </a:prstGeom>
        </p:spPr>
        <p:txBody>
          <a:bodyPr wrap="square">
            <a:spAutoFit/>
          </a:bodyPr>
          <a:lstStyle/>
          <a:p>
            <a:pPr algn="just"/>
            <a:r>
              <a:rPr lang="en-US" sz="2000" dirty="0">
                <a:latin typeface="LiberationSerif"/>
              </a:rPr>
              <a:t>For further clarification assume that R1 = 0x100. Figure below shows the memory after</a:t>
            </a:r>
          </a:p>
          <a:p>
            <a:pPr algn="just"/>
            <a:r>
              <a:rPr lang="en-US" sz="2000" dirty="0">
                <a:latin typeface="LiberationSerif"/>
              </a:rPr>
              <a:t>running STM R1!,{R2,R3} with each of IA, IB, DA and DB options.</a:t>
            </a:r>
            <a:endParaRPr lang="en-US" sz="2000" dirty="0"/>
          </a:p>
        </p:txBody>
      </p:sp>
      <p:sp>
        <p:nvSpPr>
          <p:cNvPr id="6" name="Footer Placeholder 5"/>
          <p:cNvSpPr>
            <a:spLocks noGrp="1"/>
          </p:cNvSpPr>
          <p:nvPr>
            <p:ph type="ftr" sz="quarter" idx="11"/>
          </p:nvPr>
        </p:nvSpPr>
        <p:spPr>
          <a:xfrm>
            <a:off x="7369791" y="6492875"/>
            <a:ext cx="4822209"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481321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9558" y="270133"/>
            <a:ext cx="10945505" cy="6124754"/>
          </a:xfrm>
          <a:prstGeom prst="rect">
            <a:avLst/>
          </a:prstGeom>
        </p:spPr>
        <p:txBody>
          <a:bodyPr wrap="square">
            <a:spAutoFit/>
          </a:bodyPr>
          <a:lstStyle/>
          <a:p>
            <a:pPr marL="342900" indent="-342900" algn="just">
              <a:buFont typeface="Arial" panose="020B0604020202020204" pitchFamily="34" charset="0"/>
              <a:buChar char="•"/>
            </a:pPr>
            <a:r>
              <a:rPr lang="en-US" sz="2800" dirty="0">
                <a:latin typeface="LiberationSerif"/>
              </a:rPr>
              <a:t> We have four stack structure, either it is ascending or descending. The stack is called ascending when it is incremented after each store (PUSH) instruction and decremented after each load (POP) instruction. </a:t>
            </a:r>
          </a:p>
          <a:p>
            <a:pPr marL="342900" indent="-342900" algn="just">
              <a:buFont typeface="Arial" panose="020B0604020202020204" pitchFamily="34" charset="0"/>
              <a:buChar char="•"/>
            </a:pPr>
            <a:r>
              <a:rPr lang="en-US" sz="2800" dirty="0">
                <a:latin typeface="LiberationSerif"/>
              </a:rPr>
              <a:t>It is called descending when it is decremented after each store (PUSH) instruction and incremented after each load (POP) instruction. </a:t>
            </a:r>
          </a:p>
          <a:p>
            <a:pPr marL="342900" indent="-342900" algn="just">
              <a:buFont typeface="Arial" panose="020B0604020202020204" pitchFamily="34" charset="0"/>
              <a:buChar char="•"/>
            </a:pPr>
            <a:r>
              <a:rPr lang="en-US" sz="2800" dirty="0">
                <a:latin typeface="LiberationSerif"/>
              </a:rPr>
              <a:t>The stack pointer can point to the last filled location; in this case the stack is called Full Stack. </a:t>
            </a:r>
          </a:p>
          <a:p>
            <a:pPr marL="342900" indent="-342900" algn="just">
              <a:buFont typeface="Arial" panose="020B0604020202020204" pitchFamily="34" charset="0"/>
              <a:buChar char="•"/>
            </a:pPr>
            <a:r>
              <a:rPr lang="en-US" sz="2800" dirty="0">
                <a:latin typeface="LiberationSerif"/>
              </a:rPr>
              <a:t>The stack pointer can point to the next available location, as well; which is called an Empty Stack.  </a:t>
            </a:r>
          </a:p>
          <a:p>
            <a:pPr marL="342900" indent="-342900" algn="just">
              <a:buFont typeface="Arial" panose="020B0604020202020204" pitchFamily="34" charset="0"/>
              <a:buChar char="•"/>
            </a:pPr>
            <a:r>
              <a:rPr lang="en-US" sz="2800" dirty="0">
                <a:latin typeface="LiberationSerif"/>
              </a:rPr>
              <a:t>To support 4 types of the stack STM and LDM instructions take four suffixes IA, IB, DA and DB.  </a:t>
            </a:r>
          </a:p>
          <a:p>
            <a:pPr marL="342900" indent="-342900" algn="just">
              <a:buFont typeface="Arial" panose="020B0604020202020204" pitchFamily="34" charset="0"/>
              <a:buChar char="•"/>
            </a:pPr>
            <a:r>
              <a:rPr lang="en-US" sz="2800" dirty="0">
                <a:latin typeface="LiberationSerif"/>
              </a:rPr>
              <a:t>If no suffix is used, the default action is IA</a:t>
            </a:r>
            <a:endParaRPr lang="en-US" sz="2800" dirty="0"/>
          </a:p>
        </p:txBody>
      </p:sp>
      <p:sp>
        <p:nvSpPr>
          <p:cNvPr id="4" name="Footer Placeholder 3"/>
          <p:cNvSpPr>
            <a:spLocks noGrp="1"/>
          </p:cNvSpPr>
          <p:nvPr>
            <p:ph type="ftr" sz="quarter" idx="11"/>
          </p:nvPr>
        </p:nvSpPr>
        <p:spPr>
          <a:xfrm>
            <a:off x="6428096" y="6394887"/>
            <a:ext cx="5076967"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973404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10.jpg"/>
          <p:cNvPicPr/>
          <p:nvPr/>
        </p:nvPicPr>
        <p:blipFill>
          <a:blip r:embed="rId3" cstate="print"/>
          <a:stretch>
            <a:fillRect/>
          </a:stretch>
        </p:blipFill>
        <p:spPr>
          <a:xfrm>
            <a:off x="1433015" y="535394"/>
            <a:ext cx="9758149" cy="6138361"/>
          </a:xfrm>
          <a:prstGeom prst="rect">
            <a:avLst/>
          </a:prstGeom>
        </p:spPr>
      </p:pic>
      <p:sp>
        <p:nvSpPr>
          <p:cNvPr id="4" name="Footer Placeholder 3"/>
          <p:cNvSpPr>
            <a:spLocks noGrp="1"/>
          </p:cNvSpPr>
          <p:nvPr>
            <p:ph type="ftr" sz="quarter" idx="11"/>
          </p:nvPr>
        </p:nvSpPr>
        <p:spPr>
          <a:xfrm>
            <a:off x="6987654" y="6492875"/>
            <a:ext cx="5069005"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11658319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479367" y="613765"/>
            <a:ext cx="10872401" cy="2948301"/>
          </a:xfrm>
          <a:prstGeom prst="rect">
            <a:avLst/>
          </a:prstGeom>
        </p:spPr>
      </p:pic>
      <p:sp>
        <p:nvSpPr>
          <p:cNvPr id="3" name="Rectangle 2"/>
          <p:cNvSpPr/>
          <p:nvPr/>
        </p:nvSpPr>
        <p:spPr>
          <a:xfrm>
            <a:off x="1606622" y="3562066"/>
            <a:ext cx="9256996" cy="461665"/>
          </a:xfrm>
          <a:prstGeom prst="rect">
            <a:avLst/>
          </a:prstGeom>
        </p:spPr>
        <p:txBody>
          <a:bodyPr wrap="square">
            <a:spAutoFit/>
          </a:bodyPr>
          <a:lstStyle/>
          <a:p>
            <a:pPr algn="ctr">
              <a:spcAft>
                <a:spcPts val="1000"/>
              </a:spcAft>
            </a:pPr>
            <a:r>
              <a:rPr lang="en-US" sz="2400" b="1" dirty="0">
                <a:latin typeface="Calibri" panose="020F0502020204030204" pitchFamily="34" charset="0"/>
                <a:ea typeface="Calibri" panose="020F0502020204030204" pitchFamily="34" charset="0"/>
                <a:cs typeface="Arial" panose="020B0604020202020204" pitchFamily="34" charset="0"/>
              </a:rPr>
              <a:t>The four stack structures and the options of LDM and STM instructions</a:t>
            </a:r>
          </a:p>
        </p:txBody>
      </p:sp>
      <p:sp>
        <p:nvSpPr>
          <p:cNvPr id="4" name="TextBox 3"/>
          <p:cNvSpPr txBox="1"/>
          <p:nvPr/>
        </p:nvSpPr>
        <p:spPr>
          <a:xfrm>
            <a:off x="654356" y="4667534"/>
            <a:ext cx="10522424"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The stack structure used by ARM for PUSH, POP instructions and interrupt handling is a Full Descending stack using R13 as the stack pointer. To support Full Descending stack, STMDB and LDMIA pair of instructions should be used.  </a:t>
            </a:r>
          </a:p>
        </p:txBody>
      </p:sp>
      <p:sp>
        <p:nvSpPr>
          <p:cNvPr id="6" name="Footer Placeholder 5"/>
          <p:cNvSpPr>
            <a:spLocks noGrp="1"/>
          </p:cNvSpPr>
          <p:nvPr>
            <p:ph type="ftr" sz="quarter" idx="11"/>
          </p:nvPr>
        </p:nvSpPr>
        <p:spPr>
          <a:xfrm>
            <a:off x="6578221" y="6327804"/>
            <a:ext cx="4948536"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2906659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5093" y="113943"/>
            <a:ext cx="10590662" cy="6986528"/>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STMDB 	Store Multiple register and Decrement Before</a:t>
            </a:r>
          </a:p>
          <a:p>
            <a:pPr algn="just"/>
            <a:r>
              <a:rPr lang="en-US" sz="2800" b="1" i="1" dirty="0">
                <a:latin typeface="Times New Roman" panose="02020603050405020304" pitchFamily="18" charset="0"/>
                <a:cs typeface="Times New Roman" panose="02020603050405020304" pitchFamily="18" charset="0"/>
              </a:rPr>
              <a:t>Flags: </a:t>
            </a:r>
            <a:r>
              <a:rPr lang="en-US" sz="2800" dirty="0">
                <a:latin typeface="Times New Roman" panose="02020603050405020304" pitchFamily="18" charset="0"/>
                <a:cs typeface="Times New Roman" panose="02020603050405020304" pitchFamily="18" charset="0"/>
              </a:rPr>
              <a:t>Unaffected.</a:t>
            </a:r>
          </a:p>
          <a:p>
            <a:pPr algn="just"/>
            <a:r>
              <a:rPr lang="en-US" sz="2800" b="1" i="1" dirty="0">
                <a:latin typeface="Times New Roman" panose="02020603050405020304" pitchFamily="18" charset="0"/>
                <a:cs typeface="Times New Roman" panose="02020603050405020304" pitchFamily="18" charset="0"/>
              </a:rPr>
              <a:t>Format: </a:t>
            </a:r>
            <a:r>
              <a:rPr lang="en-US" sz="2800" dirty="0">
                <a:latin typeface="Times New Roman" panose="02020603050405020304" pitchFamily="18" charset="0"/>
                <a:cs typeface="Times New Roman" panose="02020603050405020304" pitchFamily="18" charset="0"/>
              </a:rPr>
              <a:t>STMDB Rn,{</a:t>
            </a:r>
            <a:r>
              <a:rPr lang="en-US" sz="2800" dirty="0" err="1">
                <a:latin typeface="Times New Roman" panose="02020603050405020304" pitchFamily="18" charset="0"/>
                <a:cs typeface="Times New Roman" panose="02020603050405020304" pitchFamily="18" charset="0"/>
              </a:rPr>
              <a:t>Rx,Ry</a:t>
            </a:r>
            <a:r>
              <a:rPr lang="en-US" sz="2800" dirty="0">
                <a:latin typeface="Times New Roman" panose="02020603050405020304" pitchFamily="18" charset="0"/>
                <a:cs typeface="Times New Roman" panose="02020603050405020304" pitchFamily="18" charset="0"/>
              </a:rPr>
              <a:t>,…}</a:t>
            </a:r>
          </a:p>
          <a:p>
            <a:pPr algn="just"/>
            <a:r>
              <a:rPr lang="en-US" sz="2800" b="1" i="1" dirty="0">
                <a:latin typeface="Times New Roman" panose="02020603050405020304" pitchFamily="18" charset="0"/>
                <a:cs typeface="Times New Roman" panose="02020603050405020304" pitchFamily="18" charset="0"/>
              </a:rPr>
              <a:t>Function: </a:t>
            </a:r>
            <a:r>
              <a:rPr lang="en-US" sz="2800" dirty="0">
                <a:latin typeface="Times New Roman" panose="02020603050405020304" pitchFamily="18" charset="0"/>
                <a:cs typeface="Times New Roman" panose="02020603050405020304" pitchFamily="18" charset="0"/>
              </a:rPr>
              <a:t>Stores registers Rx, Ry,… into consecutive memory locations. The starting address of memory location is given by Rn register. The source registers are separated by comma and placed in braces.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STMDB R11!, {R0, R1, R2, R3}</a:t>
            </a:r>
          </a:p>
          <a:p>
            <a:pPr algn="just"/>
            <a:r>
              <a:rPr lang="en-US" sz="2800" dirty="0">
                <a:latin typeface="Times New Roman" panose="02020603050405020304" pitchFamily="18" charset="0"/>
                <a:cs typeface="Times New Roman" panose="02020603050405020304" pitchFamily="18" charset="0"/>
              </a:rPr>
              <a:t>STMDB R11!, {R0-R3}</a:t>
            </a:r>
          </a:p>
          <a:p>
            <a:pPr algn="just"/>
            <a:r>
              <a:rPr lang="en-US" sz="2800" dirty="0">
                <a:latin typeface="LiberationSerif"/>
              </a:rPr>
              <a:t>;Store R0 through R3 onto memory pointed to by R11 and update R11 with the final address</a:t>
            </a:r>
          </a:p>
          <a:p>
            <a:pPr algn="just"/>
            <a:endParaRPr lang="en-US" sz="2800" dirty="0">
              <a:latin typeface="LiberationSerif"/>
            </a:endParaRPr>
          </a:p>
          <a:p>
            <a:pPr algn="just"/>
            <a:r>
              <a:rPr lang="en-US" sz="2800" dirty="0">
                <a:latin typeface="LiberationSerif"/>
              </a:rPr>
              <a:t>STMDB R11!, {R0, R5, R3} </a:t>
            </a:r>
          </a:p>
          <a:p>
            <a:pPr algn="just"/>
            <a:r>
              <a:rPr lang="en-US" sz="2800" dirty="0">
                <a:latin typeface="LiberationSerif"/>
              </a:rPr>
              <a:t>;Store R0, R3 and R5 onto memory pointed to by R11 and update R11 with the final address</a:t>
            </a:r>
          </a:p>
          <a:p>
            <a:pPr algn="just"/>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6701051" y="6329054"/>
            <a:ext cx="5014414"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1809509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232" y="442499"/>
            <a:ext cx="10790830" cy="6124754"/>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STMDB R11!, {R0-R3, R8, R7} </a:t>
            </a:r>
          </a:p>
          <a:p>
            <a:pPr algn="just"/>
            <a:r>
              <a:rPr lang="en-US" sz="2800" dirty="0">
                <a:latin typeface="Times New Roman" panose="02020603050405020304" pitchFamily="18" charset="0"/>
                <a:cs typeface="Times New Roman" panose="02020603050405020304" pitchFamily="18" charset="0"/>
              </a:rPr>
              <a:t>;Store R0 through R3, R7 and R8 onto memory pointed to by R11 and update R11 with the final address</a:t>
            </a:r>
          </a:p>
          <a:p>
            <a:pPr algn="just"/>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LDMIA 	Load Multiple registers and Increment after each Access</a:t>
            </a:r>
          </a:p>
          <a:p>
            <a:pPr algn="just"/>
            <a:r>
              <a:rPr lang="en-US" sz="2800" dirty="0">
                <a:latin typeface="Times New Roman" panose="02020603050405020304" pitchFamily="18" charset="0"/>
                <a:cs typeface="Times New Roman" panose="02020603050405020304" pitchFamily="18" charset="0"/>
              </a:rPr>
              <a:t>Flags: Unaffected.</a:t>
            </a:r>
          </a:p>
          <a:p>
            <a:pPr algn="just"/>
            <a:r>
              <a:rPr lang="en-US" sz="2800" dirty="0">
                <a:latin typeface="Times New Roman" panose="02020603050405020304" pitchFamily="18" charset="0"/>
                <a:cs typeface="Times New Roman" panose="02020603050405020304" pitchFamily="18" charset="0"/>
              </a:rPr>
              <a:t>Format: LDMIA Rn, {</a:t>
            </a:r>
            <a:r>
              <a:rPr lang="en-US" sz="2800" dirty="0" err="1">
                <a:latin typeface="Times New Roman" panose="02020603050405020304" pitchFamily="18" charset="0"/>
                <a:cs typeface="Times New Roman" panose="02020603050405020304" pitchFamily="18" charset="0"/>
              </a:rPr>
              <a:t>Rx,Ry</a:t>
            </a:r>
            <a:r>
              <a:rPr lang="en-US" sz="2800" dirty="0">
                <a:latin typeface="Times New Roman" panose="02020603050405020304" pitchFamily="18" charset="0"/>
                <a:cs typeface="Times New Roman" panose="02020603050405020304" pitchFamily="18" charset="0"/>
              </a:rPr>
              <a:t>,..}</a:t>
            </a:r>
          </a:p>
          <a:p>
            <a:pPr algn="just"/>
            <a:r>
              <a:rPr lang="en-US" sz="2800" dirty="0">
                <a:latin typeface="Times New Roman" panose="02020603050405020304" pitchFamily="18" charset="0"/>
                <a:cs typeface="Times New Roman" panose="02020603050405020304" pitchFamily="18" charset="0"/>
              </a:rPr>
              <a:t>Function: This is the same as the LDM instructions.  This IA (Increment the address after each Access) is the default. We use this for </a:t>
            </a:r>
            <a:r>
              <a:rPr lang="en-US" sz="2800" dirty="0" err="1">
                <a:latin typeface="Times New Roman" panose="02020603050405020304" pitchFamily="18" charset="0"/>
                <a:cs typeface="Times New Roman" panose="02020603050405020304" pitchFamily="18" charset="0"/>
              </a:rPr>
              <a:t>Poping</a:t>
            </a:r>
            <a:r>
              <a:rPr lang="en-US" sz="2800" dirty="0">
                <a:latin typeface="Times New Roman" panose="02020603050405020304" pitchFamily="18" charset="0"/>
                <a:cs typeface="Times New Roman" panose="02020603050405020304" pitchFamily="18" charset="0"/>
              </a:rPr>
              <a:t> (loading) multiple words from descending stack into CPU registers.</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LDMIA R11!, {R0, R1, R2, R3}</a:t>
            </a:r>
          </a:p>
          <a:p>
            <a:pPr algn="just"/>
            <a:r>
              <a:rPr lang="en-US" sz="2800" dirty="0">
                <a:latin typeface="Times New Roman" panose="02020603050405020304" pitchFamily="18" charset="0"/>
                <a:cs typeface="Times New Roman" panose="02020603050405020304" pitchFamily="18" charset="0"/>
              </a:rPr>
              <a:t>LDMIA R11!, {R0-R3} </a:t>
            </a:r>
            <a:endParaRPr lang="en-US" sz="2800" dirty="0">
              <a:latin typeface="LiberationSerif"/>
            </a:endParaRPr>
          </a:p>
          <a:p>
            <a:pPr algn="just"/>
            <a:r>
              <a:rPr lang="en-US" sz="2800" dirty="0">
                <a:latin typeface="Times New Roman" panose="02020603050405020304" pitchFamily="18" charset="0"/>
                <a:cs typeface="Times New Roman" panose="02020603050405020304" pitchFamily="18" charset="0"/>
              </a:rPr>
              <a:t>LDMIA</a:t>
            </a:r>
            <a:r>
              <a:rPr lang="en-US" sz="2800" dirty="0">
                <a:latin typeface="LiberationSerif"/>
              </a:rPr>
              <a:t> R11!, {R0, R5, R3} </a:t>
            </a:r>
            <a:endParaRPr lang="en-US"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6974006" y="6384690"/>
            <a:ext cx="4905233" cy="365125"/>
          </a:xfrm>
        </p:spPr>
        <p:txBody>
          <a:bodyPr/>
          <a:lstStyle/>
          <a:p>
            <a:r>
              <a:rPr lang="en-US" dirty="0"/>
              <a:t>ARM Assembly Language Programming &amp; Architecture by Mazidi, et al.</a:t>
            </a:r>
          </a:p>
        </p:txBody>
      </p:sp>
    </p:spTree>
    <p:extLst>
      <p:ext uri="{BB962C8B-B14F-4D97-AF65-F5344CB8AC3E}">
        <p14:creationId xmlns:p14="http://schemas.microsoft.com/office/powerpoint/2010/main" val="8151106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7228" y="1992573"/>
            <a:ext cx="9676263" cy="2308324"/>
          </a:xfrm>
          <a:prstGeom prst="rect">
            <a:avLst/>
          </a:prstGeom>
          <a:noFill/>
        </p:spPr>
        <p:txBody>
          <a:bodyPr wrap="square" rtlCol="0">
            <a:spAutoFit/>
          </a:bodyPr>
          <a:lstStyle/>
          <a:p>
            <a:pPr algn="just"/>
            <a:r>
              <a:rPr lang="en-US" sz="3600" dirty="0">
                <a:latin typeface="Times New Roman" panose="02020603050405020304" pitchFamily="18" charset="0"/>
                <a:cs typeface="Times New Roman" panose="02020603050405020304" pitchFamily="18" charset="0"/>
              </a:rPr>
              <a:t>When the registers are pushed on to the stack, lower numbered registers are stored in the lower address and when popped, data from lower address goes into the lower numbered register.</a:t>
            </a:r>
          </a:p>
        </p:txBody>
      </p:sp>
      <p:sp>
        <p:nvSpPr>
          <p:cNvPr id="4" name="Footer Placeholder 3"/>
          <p:cNvSpPr>
            <a:spLocks noGrp="1"/>
          </p:cNvSpPr>
          <p:nvPr>
            <p:ph type="ftr" sz="quarter" idx="11"/>
          </p:nvPr>
        </p:nvSpPr>
        <p:spPr>
          <a:xfrm>
            <a:off x="6701051" y="6206225"/>
            <a:ext cx="4823346" cy="365125"/>
          </a:xfrm>
        </p:spPr>
        <p:txBody>
          <a:bodyPr/>
          <a:lstStyle/>
          <a:p>
            <a:r>
              <a:rPr lang="en-US" dirty="0"/>
              <a:t>ARM Assembly Language Programming &amp; Architecture by Mazidi, et al.</a:t>
            </a:r>
          </a:p>
        </p:txBody>
      </p:sp>
    </p:spTree>
    <p:extLst>
      <p:ext uri="{BB962C8B-B14F-4D97-AF65-F5344CB8AC3E}">
        <p14:creationId xmlns:p14="http://schemas.microsoft.com/office/powerpoint/2010/main" val="765005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14651" y="159940"/>
            <a:ext cx="10099343" cy="6124754"/>
          </a:xfrm>
          <a:prstGeom prst="rect">
            <a:avLst/>
          </a:prstGeom>
        </p:spPr>
        <p:txBody>
          <a:bodyPr wrap="square">
            <a:spAutoFit/>
          </a:bodyPr>
          <a:lstStyle/>
          <a:p>
            <a:pPr algn="just"/>
            <a:r>
              <a:rPr lang="en-US" sz="2800" dirty="0">
                <a:latin typeface="LiberationSerif"/>
              </a:rPr>
              <a:t> PUSH and POP instructions.</a:t>
            </a:r>
          </a:p>
          <a:p>
            <a:pPr algn="just"/>
            <a:r>
              <a:rPr lang="en-US" sz="2800" dirty="0">
                <a:solidFill>
                  <a:srgbClr val="000000"/>
                </a:solidFill>
                <a:latin typeface="Times New Roman" panose="02020603050405020304" pitchFamily="18" charset="0"/>
                <a:ea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PUSH: Push </a:t>
            </a:r>
            <a:r>
              <a:rPr lang="en-US" sz="2800" dirty="0">
                <a:latin typeface="Times New Roman" panose="02020603050405020304" pitchFamily="18" charset="0"/>
                <a:cs typeface="Times New Roman" panose="02020603050405020304" pitchFamily="18" charset="0"/>
              </a:rPr>
              <a:t>register onto stack</a:t>
            </a:r>
          </a:p>
          <a:p>
            <a:pPr algn="just"/>
            <a:r>
              <a:rPr lang="en-US" sz="2800" b="1" i="1" dirty="0">
                <a:latin typeface="Times New Roman" panose="02020603050405020304" pitchFamily="18" charset="0"/>
                <a:cs typeface="Times New Roman" panose="02020603050405020304" pitchFamily="18" charset="0"/>
              </a:rPr>
              <a:t>Flags: </a:t>
            </a:r>
            <a:r>
              <a:rPr lang="en-US" sz="2800" dirty="0">
                <a:latin typeface="Times New Roman" panose="02020603050405020304" pitchFamily="18" charset="0"/>
                <a:cs typeface="Times New Roman" panose="02020603050405020304" pitchFamily="18" charset="0"/>
              </a:rPr>
              <a:t>Unaffected.</a:t>
            </a:r>
          </a:p>
          <a:p>
            <a:pPr algn="just"/>
            <a:r>
              <a:rPr lang="en-US" sz="2800" b="1" i="1" dirty="0">
                <a:latin typeface="Times New Roman" panose="02020603050405020304" pitchFamily="18" charset="0"/>
                <a:cs typeface="Times New Roman" panose="02020603050405020304" pitchFamily="18" charset="0"/>
              </a:rPr>
              <a:t>Format: </a:t>
            </a:r>
            <a:r>
              <a:rPr lang="en-US" sz="2800" dirty="0">
                <a:latin typeface="Times New Roman" panose="02020603050405020304" pitchFamily="18" charset="0"/>
                <a:cs typeface="Times New Roman" panose="02020603050405020304" pitchFamily="18" charset="0"/>
              </a:rPr>
              <a:t>PUSH {reg_list} ;PUSH reg_list onto stack</a:t>
            </a:r>
          </a:p>
          <a:p>
            <a:pPr algn="just"/>
            <a:r>
              <a:rPr lang="en-US" sz="2800" b="1" i="1" dirty="0">
                <a:latin typeface="Times New Roman" panose="02020603050405020304" pitchFamily="18" charset="0"/>
                <a:cs typeface="Times New Roman" panose="02020603050405020304" pitchFamily="18" charset="0"/>
              </a:rPr>
              <a:t>Function: </a:t>
            </a:r>
            <a:r>
              <a:rPr lang="en-US" sz="2800" dirty="0">
                <a:latin typeface="Times New Roman" panose="02020603050405020304" pitchFamily="18" charset="0"/>
                <a:cs typeface="Times New Roman" panose="02020603050405020304" pitchFamily="18" charset="0"/>
              </a:rPr>
              <a:t>Copies the contents of registers stated in reg_list onto the stack and </a:t>
            </a:r>
            <a:r>
              <a:rPr lang="en-US" sz="2800" b="1" dirty="0">
                <a:latin typeface="Times New Roman" panose="02020603050405020304" pitchFamily="18" charset="0"/>
                <a:cs typeface="Times New Roman" panose="02020603050405020304" pitchFamily="18" charset="0"/>
              </a:rPr>
              <a:t>decrements</a:t>
            </a:r>
            <a:r>
              <a:rPr lang="en-US" sz="2800" dirty="0">
                <a:latin typeface="Times New Roman" panose="02020603050405020304" pitchFamily="18" charset="0"/>
                <a:cs typeface="Times New Roman" panose="02020603050405020304" pitchFamily="18" charset="0"/>
              </a:rPr>
              <a:t> SP by 4, 8, 12, 16, … depending on the number of registers in reg_list.</a:t>
            </a:r>
          </a:p>
          <a:p>
            <a:pPr algn="just"/>
            <a:r>
              <a:rPr lang="en-US" sz="2800" dirty="0">
                <a:latin typeface="Times New Roman" panose="02020603050405020304" pitchFamily="18" charset="0"/>
                <a:cs typeface="Times New Roman" panose="02020603050405020304" pitchFamily="18" charset="0"/>
              </a:rPr>
              <a:t>Example:</a:t>
            </a:r>
          </a:p>
          <a:p>
            <a:pPr algn="just"/>
            <a:r>
              <a:rPr lang="en-US" sz="2800" dirty="0">
                <a:latin typeface="Times New Roman" panose="02020603050405020304" pitchFamily="18" charset="0"/>
                <a:cs typeface="Times New Roman" panose="02020603050405020304" pitchFamily="18" charset="0"/>
              </a:rPr>
              <a:t>PUSH {R1} ;PUSH the R1 onto top of stack</a:t>
            </a:r>
          </a:p>
          <a:p>
            <a:pPr algn="just"/>
            <a:r>
              <a:rPr lang="en-US" sz="2800" dirty="0">
                <a:latin typeface="Times New Roman" panose="02020603050405020304" pitchFamily="18" charset="0"/>
                <a:cs typeface="Times New Roman" panose="02020603050405020304" pitchFamily="18" charset="0"/>
              </a:rPr>
              <a:t>PUSH {R1,R4,R7} ;PUSH R1,R4,R7 onto top of stack</a:t>
            </a:r>
          </a:p>
          <a:p>
            <a:pPr algn="just"/>
            <a:r>
              <a:rPr lang="en-US" sz="2800" dirty="0">
                <a:latin typeface="Times New Roman" panose="02020603050405020304" pitchFamily="18" charset="0"/>
                <a:cs typeface="Times New Roman" panose="02020603050405020304" pitchFamily="18" charset="0"/>
              </a:rPr>
              <a:t>PUSH {R2-R6} ;PUSH the R2,R3,R4,R5,R6 onto top of stack</a:t>
            </a:r>
          </a:p>
          <a:p>
            <a:pPr algn="just"/>
            <a:r>
              <a:rPr lang="en-US" sz="2800" dirty="0">
                <a:latin typeface="Times New Roman" panose="02020603050405020304" pitchFamily="18" charset="0"/>
                <a:cs typeface="Times New Roman" panose="02020603050405020304" pitchFamily="18" charset="0"/>
              </a:rPr>
              <a:t>PUSH {R0,R5} ;PUSH the R0 and R5 onto top of stack</a:t>
            </a:r>
          </a:p>
          <a:p>
            <a:pPr algn="just"/>
            <a:r>
              <a:rPr lang="en-US" sz="2800" dirty="0">
                <a:latin typeface="Times New Roman" panose="02020603050405020304" pitchFamily="18" charset="0"/>
                <a:cs typeface="Times New Roman" panose="02020603050405020304" pitchFamily="18" charset="0"/>
              </a:rPr>
              <a:t>PUSH {R0-R7} ;PUSH the R0 through R7 onto top of stack</a:t>
            </a:r>
          </a:p>
          <a:p>
            <a:pPr algn="just"/>
            <a:r>
              <a:rPr lang="en-US" sz="2800" b="1" dirty="0">
                <a:latin typeface="Times New Roman" panose="02020603050405020304" pitchFamily="18" charset="0"/>
                <a:cs typeface="Times New Roman" panose="02020603050405020304" pitchFamily="18" charset="0"/>
              </a:rPr>
              <a:t>The PUSH instruction is alias for STMDB R13!</a:t>
            </a:r>
            <a:endParaRPr lang="en-US" sz="4000"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6741994" y="6284694"/>
            <a:ext cx="4905233" cy="365125"/>
          </a:xfrm>
        </p:spPr>
        <p:txBody>
          <a:bodyPr/>
          <a:lstStyle/>
          <a:p>
            <a:r>
              <a:rPr lang="en-US" dirty="0"/>
              <a:t>ARM Assembly Language Programming &amp; Architecture by Mazidi, et al.</a:t>
            </a:r>
          </a:p>
        </p:txBody>
      </p:sp>
    </p:spTree>
    <p:extLst>
      <p:ext uri="{BB962C8B-B14F-4D97-AF65-F5344CB8AC3E}">
        <p14:creationId xmlns:p14="http://schemas.microsoft.com/office/powerpoint/2010/main" val="6894435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7230" y="743763"/>
            <a:ext cx="10290412" cy="4893647"/>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POP: Pop</a:t>
            </a:r>
            <a:r>
              <a:rPr lang="en-US" sz="2400" dirty="0">
                <a:latin typeface="Times New Roman" panose="02020603050405020304" pitchFamily="18" charset="0"/>
                <a:cs typeface="Times New Roman" panose="02020603050405020304" pitchFamily="18" charset="0"/>
              </a:rPr>
              <a:t> register from Stack</a:t>
            </a:r>
          </a:p>
          <a:p>
            <a:pPr algn="just"/>
            <a:r>
              <a:rPr lang="en-US" sz="2400" b="1" i="1" dirty="0">
                <a:latin typeface="Times New Roman" panose="02020603050405020304" pitchFamily="18" charset="0"/>
                <a:cs typeface="Times New Roman" panose="02020603050405020304" pitchFamily="18" charset="0"/>
              </a:rPr>
              <a:t>Flags: </a:t>
            </a:r>
            <a:r>
              <a:rPr lang="en-US" sz="2400" dirty="0">
                <a:latin typeface="Times New Roman" panose="02020603050405020304" pitchFamily="18" charset="0"/>
                <a:cs typeface="Times New Roman" panose="02020603050405020304" pitchFamily="18" charset="0"/>
              </a:rPr>
              <a:t>Unaffected.</a:t>
            </a:r>
          </a:p>
          <a:p>
            <a:pPr algn="just"/>
            <a:r>
              <a:rPr lang="en-US" sz="2400" b="1" i="1" dirty="0">
                <a:latin typeface="Times New Roman" panose="02020603050405020304" pitchFamily="18" charset="0"/>
                <a:cs typeface="Times New Roman" panose="02020603050405020304" pitchFamily="18" charset="0"/>
              </a:rPr>
              <a:t>Format: </a:t>
            </a:r>
            <a:r>
              <a:rPr lang="en-US" sz="2400" dirty="0">
                <a:latin typeface="Times New Roman" panose="02020603050405020304" pitchFamily="18" charset="0"/>
                <a:cs typeface="Times New Roman" panose="02020603050405020304" pitchFamily="18" charset="0"/>
              </a:rPr>
              <a:t>POP {reg_list} ;</a:t>
            </a:r>
            <a:r>
              <a:rPr lang="en-US" sz="2400" dirty="0" err="1">
                <a:latin typeface="Times New Roman" panose="02020603050405020304" pitchFamily="18" charset="0"/>
                <a:cs typeface="Times New Roman" panose="02020603050405020304" pitchFamily="18" charset="0"/>
              </a:rPr>
              <a:t>reg_reg</a:t>
            </a:r>
            <a:r>
              <a:rPr lang="en-US" sz="2400" dirty="0">
                <a:latin typeface="Times New Roman" panose="02020603050405020304" pitchFamily="18" charset="0"/>
                <a:cs typeface="Times New Roman" panose="02020603050405020304" pitchFamily="18" charset="0"/>
              </a:rPr>
              <a:t> = words off top of stack</a:t>
            </a:r>
          </a:p>
          <a:p>
            <a:pPr algn="just"/>
            <a:r>
              <a:rPr lang="en-US" sz="2400" b="1" i="1" dirty="0">
                <a:latin typeface="Times New Roman" panose="02020603050405020304" pitchFamily="18" charset="0"/>
                <a:cs typeface="Times New Roman" panose="02020603050405020304" pitchFamily="18" charset="0"/>
              </a:rPr>
              <a:t>Function: </a:t>
            </a:r>
            <a:r>
              <a:rPr lang="en-US" sz="2400" dirty="0">
                <a:latin typeface="Times New Roman" panose="02020603050405020304" pitchFamily="18" charset="0"/>
                <a:cs typeface="Times New Roman" panose="02020603050405020304" pitchFamily="18" charset="0"/>
              </a:rPr>
              <a:t>Copies the words pointed to by the stack pointer to the registers indicated by the reg_list and </a:t>
            </a:r>
            <a:r>
              <a:rPr lang="en-US" sz="2400" b="1" dirty="0">
                <a:latin typeface="Times New Roman" panose="02020603050405020304" pitchFamily="18" charset="0"/>
                <a:cs typeface="Times New Roman" panose="02020603050405020304" pitchFamily="18" charset="0"/>
              </a:rPr>
              <a:t>increments</a:t>
            </a:r>
            <a:r>
              <a:rPr lang="en-US" sz="2400" dirty="0">
                <a:latin typeface="Times New Roman" panose="02020603050405020304" pitchFamily="18" charset="0"/>
                <a:cs typeface="Times New Roman" panose="02020603050405020304" pitchFamily="18" charset="0"/>
              </a:rPr>
              <a:t> the SP by 4, 8, 12, 16, … depending on the number of registers in the reg_list.</a:t>
            </a:r>
          </a:p>
          <a:p>
            <a:pPr algn="just"/>
            <a:r>
              <a:rPr lang="en-US" sz="2400" b="1" i="1" dirty="0">
                <a:latin typeface="Times New Roman" panose="02020603050405020304" pitchFamily="18" charset="0"/>
                <a:cs typeface="Times New Roman" panose="02020603050405020304" pitchFamily="18" charset="0"/>
              </a:rPr>
              <a:t>Example:</a:t>
            </a:r>
          </a:p>
          <a:p>
            <a:pPr algn="just"/>
            <a:r>
              <a:rPr lang="en-US" sz="2400" dirty="0">
                <a:latin typeface="Times New Roman" panose="02020603050405020304" pitchFamily="18" charset="0"/>
                <a:cs typeface="Times New Roman" panose="02020603050405020304" pitchFamily="18" charset="0"/>
              </a:rPr>
              <a:t>POP {R1} ;POP the top word of stack to R1</a:t>
            </a:r>
          </a:p>
          <a:p>
            <a:pPr algn="just"/>
            <a:r>
              <a:rPr lang="en-US" sz="2400" dirty="0">
                <a:latin typeface="Times New Roman" panose="02020603050405020304" pitchFamily="18" charset="0"/>
                <a:cs typeface="Times New Roman" panose="02020603050405020304" pitchFamily="18" charset="0"/>
              </a:rPr>
              <a:t>POP {R1,R4,R7} ;POP the top 3 words of stack to R1,R4,R7</a:t>
            </a:r>
          </a:p>
          <a:p>
            <a:pPr algn="just"/>
            <a:r>
              <a:rPr lang="en-US" sz="2400" dirty="0">
                <a:latin typeface="Times New Roman" panose="02020603050405020304" pitchFamily="18" charset="0"/>
                <a:cs typeface="Times New Roman" panose="02020603050405020304" pitchFamily="18" charset="0"/>
              </a:rPr>
              <a:t>POP {R2-R6} ;POP the top 5 words of stack to R2-R6</a:t>
            </a:r>
          </a:p>
          <a:p>
            <a:pPr algn="just"/>
            <a:r>
              <a:rPr lang="en-US" sz="2400" dirty="0">
                <a:latin typeface="Times New Roman" panose="02020603050405020304" pitchFamily="18" charset="0"/>
                <a:cs typeface="Times New Roman" panose="02020603050405020304" pitchFamily="18" charset="0"/>
              </a:rPr>
              <a:t>POP {R0,R5} ;POP the top 2 words of stack to R0 and R5</a:t>
            </a:r>
          </a:p>
          <a:p>
            <a:pPr algn="just"/>
            <a:r>
              <a:rPr lang="en-US" sz="2400" dirty="0">
                <a:latin typeface="Times New Roman" panose="02020603050405020304" pitchFamily="18" charset="0"/>
                <a:cs typeface="Times New Roman" panose="02020603050405020304" pitchFamily="18" charset="0"/>
              </a:rPr>
              <a:t>POP {R0-R7} ;POP the top 8 words of stack to R0-R7</a:t>
            </a:r>
          </a:p>
          <a:p>
            <a:pPr algn="just"/>
            <a:r>
              <a:rPr lang="en-US" sz="2400" b="1" dirty="0">
                <a:latin typeface="Times New Roman" panose="02020603050405020304" pitchFamily="18" charset="0"/>
                <a:cs typeface="Times New Roman" panose="02020603050405020304" pitchFamily="18" charset="0"/>
              </a:rPr>
              <a:t>The POP instruction is alias for LDMIA R13!</a:t>
            </a:r>
          </a:p>
        </p:txBody>
      </p:sp>
      <p:sp>
        <p:nvSpPr>
          <p:cNvPr id="4" name="Footer Placeholder 3"/>
          <p:cNvSpPr>
            <a:spLocks noGrp="1"/>
          </p:cNvSpPr>
          <p:nvPr>
            <p:ph type="ftr" sz="quarter" idx="11"/>
          </p:nvPr>
        </p:nvSpPr>
        <p:spPr>
          <a:xfrm>
            <a:off x="6578221" y="6288112"/>
            <a:ext cx="5041710"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2254653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ARM Assembly Language Programming &amp; Architecture by Mazidi, et al.</a:t>
            </a:r>
          </a:p>
        </p:txBody>
      </p:sp>
      <p:sp>
        <p:nvSpPr>
          <p:cNvPr id="3" name="Rectangle 2"/>
          <p:cNvSpPr/>
          <p:nvPr/>
        </p:nvSpPr>
        <p:spPr>
          <a:xfrm>
            <a:off x="595744" y="114450"/>
            <a:ext cx="10557164" cy="5940088"/>
          </a:xfrm>
          <a:prstGeom prst="rect">
            <a:avLst/>
          </a:prstGeom>
        </p:spPr>
        <p:txBody>
          <a:bodyPr wrap="square">
            <a:spAutoFit/>
          </a:bodyPr>
          <a:lstStyle/>
          <a:p>
            <a:pPr algn="just"/>
            <a:r>
              <a:rPr lang="en-US" sz="2000" dirty="0">
                <a:latin typeface="LiberationSerif"/>
              </a:rPr>
              <a:t>A given ARM chip has the following address assignments. Calculate the space and the</a:t>
            </a:r>
          </a:p>
          <a:p>
            <a:pPr algn="just"/>
            <a:r>
              <a:rPr lang="en-US" sz="2000" dirty="0">
                <a:latin typeface="LiberationSerif"/>
              </a:rPr>
              <a:t>amount of memory given to each section.</a:t>
            </a:r>
          </a:p>
          <a:p>
            <a:pPr algn="just"/>
            <a:r>
              <a:rPr lang="en-US" sz="2000" dirty="0">
                <a:latin typeface="LiberationSerif"/>
              </a:rPr>
              <a:t>(a) Address range of 0x00100000 – 0x00100FFF for EEPROM</a:t>
            </a:r>
          </a:p>
          <a:p>
            <a:pPr algn="just"/>
            <a:r>
              <a:rPr lang="en-US" sz="2000" dirty="0">
                <a:latin typeface="LiberationSerif"/>
              </a:rPr>
              <a:t>(b) Address range of 0x40000000 – 0x40007FFF for SRAM</a:t>
            </a:r>
          </a:p>
          <a:p>
            <a:pPr algn="just"/>
            <a:r>
              <a:rPr lang="en-US" sz="2000" dirty="0">
                <a:latin typeface="LiberationSerif"/>
              </a:rPr>
              <a:t>(c) Address range of 0x00000000 – 0x0007FFFF for Flash</a:t>
            </a:r>
          </a:p>
          <a:p>
            <a:pPr algn="just"/>
            <a:r>
              <a:rPr lang="en-US" sz="2000" dirty="0">
                <a:latin typeface="LiberationSerif"/>
              </a:rPr>
              <a:t>(d) Address range of 0xFFFC0000 – 0xFFFFFFFF for peripherals</a:t>
            </a:r>
          </a:p>
          <a:p>
            <a:pPr algn="just"/>
            <a:r>
              <a:rPr lang="en-US" sz="2000" b="1" dirty="0">
                <a:latin typeface="LiberationSerif-Bold"/>
              </a:rPr>
              <a:t>Solution:</a:t>
            </a:r>
          </a:p>
          <a:p>
            <a:pPr algn="just"/>
            <a:r>
              <a:rPr lang="en-US" sz="2000" dirty="0">
                <a:latin typeface="LiberationSerif"/>
              </a:rPr>
              <a:t>(a) With address space of 0x00100000 to 00100FFF, we have 00100FFF – 00100000 =</a:t>
            </a:r>
          </a:p>
          <a:p>
            <a:pPr algn="just"/>
            <a:r>
              <a:rPr lang="en-US" sz="2000" dirty="0">
                <a:latin typeface="LiberationSerif"/>
              </a:rPr>
              <a:t>0FFF bytes. Converting 0FFF to decimal, we get 4,095 + 1, which is equal to 4K bytes.</a:t>
            </a:r>
          </a:p>
          <a:p>
            <a:pPr algn="just"/>
            <a:endParaRPr lang="en-US" sz="2000" dirty="0">
              <a:latin typeface="LiberationSerif"/>
            </a:endParaRPr>
          </a:p>
          <a:p>
            <a:pPr algn="just"/>
            <a:r>
              <a:rPr lang="en-US" sz="2000" dirty="0">
                <a:latin typeface="LiberationSerif"/>
              </a:rPr>
              <a:t>(b) With address space of 0x40000000 to 0x40007FFF, we have 40007FFF – 40000000 =</a:t>
            </a:r>
          </a:p>
          <a:p>
            <a:pPr algn="just"/>
            <a:r>
              <a:rPr lang="en-US" sz="2000" dirty="0">
                <a:latin typeface="LiberationSerif"/>
              </a:rPr>
              <a:t>7FFF bytes. Converting 7FFF to decimal, we get 32,767 + 1, which is equal to 32K bytes.</a:t>
            </a:r>
          </a:p>
          <a:p>
            <a:pPr algn="just"/>
            <a:endParaRPr lang="en-US" sz="2000" dirty="0">
              <a:latin typeface="LiberationSerif"/>
            </a:endParaRPr>
          </a:p>
          <a:p>
            <a:pPr algn="just"/>
            <a:r>
              <a:rPr lang="en-US" sz="2000" dirty="0">
                <a:latin typeface="LiberationSerif"/>
              </a:rPr>
              <a:t>(c) With address space of 0000 to 7FFFF, we have 7FFFF – 0 = 7FFFF bytes. Converting</a:t>
            </a:r>
          </a:p>
          <a:p>
            <a:pPr algn="just"/>
            <a:r>
              <a:rPr lang="en-US" sz="2000" dirty="0">
                <a:latin typeface="LiberationSerif"/>
              </a:rPr>
              <a:t>7FFFF to decimal, we get 524,287 + 1, which is equal to 512K bytes.</a:t>
            </a:r>
          </a:p>
          <a:p>
            <a:pPr algn="just"/>
            <a:endParaRPr lang="en-US" sz="2000" dirty="0">
              <a:latin typeface="LiberationSerif"/>
            </a:endParaRPr>
          </a:p>
          <a:p>
            <a:pPr algn="just"/>
            <a:r>
              <a:rPr lang="en-US" sz="2000" dirty="0">
                <a:latin typeface="LiberationSerif"/>
              </a:rPr>
              <a:t>(d) With address space of FFFC0000 to FFFFFFFF, we have FFFFFFFF–FFFC0000 =</a:t>
            </a:r>
          </a:p>
          <a:p>
            <a:pPr algn="just"/>
            <a:r>
              <a:rPr lang="en-US" sz="2000" dirty="0">
                <a:latin typeface="LiberationSerif"/>
              </a:rPr>
              <a:t>3FFFF bytes. Converting 3FFFF to decimal, we get 262,143 + 1, which is equal to 256K</a:t>
            </a:r>
          </a:p>
          <a:p>
            <a:pPr algn="just"/>
            <a:r>
              <a:rPr lang="en-US" sz="2000" dirty="0">
                <a:latin typeface="LiberationSerif"/>
              </a:rPr>
              <a:t>bytes.</a:t>
            </a:r>
            <a:endParaRPr lang="en-US" sz="2000" dirty="0"/>
          </a:p>
        </p:txBody>
      </p:sp>
    </p:spTree>
    <p:extLst>
      <p:ext uri="{BB962C8B-B14F-4D97-AF65-F5344CB8AC3E}">
        <p14:creationId xmlns:p14="http://schemas.microsoft.com/office/powerpoint/2010/main" val="400916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217158" y="318262"/>
            <a:ext cx="3753135" cy="6229026"/>
          </a:xfrm>
          <a:prstGeom prst="rect">
            <a:avLst/>
          </a:prstGeom>
        </p:spPr>
      </p:pic>
      <p:sp>
        <p:nvSpPr>
          <p:cNvPr id="4" name="Footer Placeholder 3"/>
          <p:cNvSpPr>
            <a:spLocks noGrp="1"/>
          </p:cNvSpPr>
          <p:nvPr>
            <p:ph type="ftr" sz="quarter" idx="11"/>
          </p:nvPr>
        </p:nvSpPr>
        <p:spPr>
          <a:xfrm>
            <a:off x="7356143" y="6364725"/>
            <a:ext cx="4728950" cy="365125"/>
          </a:xfrm>
        </p:spPr>
        <p:txBody>
          <a:bodyPr/>
          <a:lstStyle/>
          <a:p>
            <a:r>
              <a:rPr lang="en-US" dirty="0"/>
              <a:t>ARM Assembly Language Programming &amp; Architecture by </a:t>
            </a:r>
            <a:r>
              <a:rPr lang="en-US" dirty="0" err="1"/>
              <a:t>Mazidi</a:t>
            </a:r>
            <a:r>
              <a:rPr lang="en-US" dirty="0"/>
              <a:t>, et al.</a:t>
            </a:r>
          </a:p>
        </p:txBody>
      </p:sp>
    </p:spTree>
    <p:extLst>
      <p:ext uri="{BB962C8B-B14F-4D97-AF65-F5344CB8AC3E}">
        <p14:creationId xmlns:p14="http://schemas.microsoft.com/office/powerpoint/2010/main" val="360949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691" y="542730"/>
            <a:ext cx="5500048" cy="5553079"/>
          </a:xfrm>
          <a:prstGeom prst="rect">
            <a:avLst/>
          </a:prstGeom>
        </p:spPr>
      </p:pic>
      <p:sp>
        <p:nvSpPr>
          <p:cNvPr id="3" name="Rectangle 2"/>
          <p:cNvSpPr/>
          <p:nvPr/>
        </p:nvSpPr>
        <p:spPr>
          <a:xfrm>
            <a:off x="837952" y="6180631"/>
            <a:ext cx="4933787" cy="369332"/>
          </a:xfrm>
          <a:prstGeom prst="rect">
            <a:avLst/>
          </a:prstGeom>
        </p:spPr>
        <p:txBody>
          <a:bodyPr wrap="none">
            <a:spAutoFit/>
          </a:bodyPr>
          <a:lstStyle/>
          <a:p>
            <a:r>
              <a:rPr lang="en-US" b="1" dirty="0">
                <a:latin typeface="LiberationSerif-Bold"/>
              </a:rPr>
              <a:t>Memory Connection Block Diagram in ARM</a:t>
            </a:r>
            <a:endParaRPr lang="en-US" dirty="0"/>
          </a:p>
        </p:txBody>
      </p:sp>
      <p:sp>
        <p:nvSpPr>
          <p:cNvPr id="4" name="Rectangle 3"/>
          <p:cNvSpPr/>
          <p:nvPr/>
        </p:nvSpPr>
        <p:spPr>
          <a:xfrm>
            <a:off x="576174" y="81065"/>
            <a:ext cx="4891083" cy="461665"/>
          </a:xfrm>
          <a:prstGeom prst="rect">
            <a:avLst/>
          </a:prstGeom>
        </p:spPr>
        <p:txBody>
          <a:bodyPr wrap="none">
            <a:spAutoFit/>
          </a:bodyPr>
          <a:lstStyle/>
          <a:p>
            <a:r>
              <a:rPr lang="en-US" sz="2400" b="1">
                <a:latin typeface="LiberationSerif"/>
              </a:rPr>
              <a:t>ARM buses and memory access</a:t>
            </a:r>
            <a:endParaRPr lang="en-US" sz="2400" b="1"/>
          </a:p>
        </p:txBody>
      </p:sp>
      <p:sp>
        <p:nvSpPr>
          <p:cNvPr id="5" name="Footer Placeholder 4"/>
          <p:cNvSpPr>
            <a:spLocks noGrp="1"/>
          </p:cNvSpPr>
          <p:nvPr>
            <p:ph type="ftr" sz="quarter" idx="11"/>
          </p:nvPr>
        </p:nvSpPr>
        <p:spPr>
          <a:xfrm>
            <a:off x="7178722" y="6251049"/>
            <a:ext cx="4877938" cy="365125"/>
          </a:xfrm>
        </p:spPr>
        <p:txBody>
          <a:bodyPr/>
          <a:lstStyle/>
          <a:p>
            <a:r>
              <a:rPr lang="en-US" dirty="0"/>
              <a:t>ARM Assembly Language Programming &amp; Architecture by </a:t>
            </a:r>
            <a:r>
              <a:rPr lang="en-US" dirty="0" err="1"/>
              <a:t>Mazidi</a:t>
            </a:r>
            <a:r>
              <a:rPr lang="en-US" dirty="0"/>
              <a:t>, et al.</a:t>
            </a:r>
          </a:p>
        </p:txBody>
      </p:sp>
      <p:sp>
        <p:nvSpPr>
          <p:cNvPr id="7" name="TextBox 6">
            <a:extLst>
              <a:ext uri="{FF2B5EF4-FFF2-40B4-BE49-F238E27FC236}">
                <a16:creationId xmlns:a16="http://schemas.microsoft.com/office/drawing/2014/main" id="{07764C8C-405D-0CD9-5A34-89A2C606EFAD}"/>
              </a:ext>
            </a:extLst>
          </p:cNvPr>
          <p:cNvSpPr txBox="1"/>
          <p:nvPr/>
        </p:nvSpPr>
        <p:spPr>
          <a:xfrm>
            <a:off x="5824309" y="993386"/>
            <a:ext cx="6096000" cy="646331"/>
          </a:xfrm>
          <a:prstGeom prst="rect">
            <a:avLst/>
          </a:prstGeom>
          <a:noFill/>
        </p:spPr>
        <p:txBody>
          <a:bodyPr wrap="square">
            <a:spAutoFit/>
          </a:bodyPr>
          <a:lstStyle/>
          <a:p>
            <a:pPr algn="just"/>
            <a:r>
              <a:rPr lang="en-US" dirty="0"/>
              <a:t>ARM systems use DRAM for the RAM memory, just like the x86 and Pentium PCs.</a:t>
            </a:r>
            <a:endParaRPr lang="en-IN" dirty="0"/>
          </a:p>
        </p:txBody>
      </p:sp>
      <p:sp>
        <p:nvSpPr>
          <p:cNvPr id="9" name="TextBox 8">
            <a:extLst>
              <a:ext uri="{FF2B5EF4-FFF2-40B4-BE49-F238E27FC236}">
                <a16:creationId xmlns:a16="http://schemas.microsoft.com/office/drawing/2014/main" id="{46CE6D68-077A-3DA6-DA0D-971F5D3D08E0}"/>
              </a:ext>
            </a:extLst>
          </p:cNvPr>
          <p:cNvSpPr txBox="1"/>
          <p:nvPr/>
        </p:nvSpPr>
        <p:spPr>
          <a:xfrm>
            <a:off x="5824309" y="1886715"/>
            <a:ext cx="6096000" cy="646331"/>
          </a:xfrm>
          <a:prstGeom prst="rect">
            <a:avLst/>
          </a:prstGeom>
          <a:noFill/>
        </p:spPr>
        <p:txBody>
          <a:bodyPr wrap="square">
            <a:spAutoFit/>
          </a:bodyPr>
          <a:lstStyle/>
          <a:p>
            <a:pPr algn="just"/>
            <a:r>
              <a:rPr lang="en-US" dirty="0"/>
              <a:t>DRAM as primary memory to store both the operating systems and the applications.</a:t>
            </a:r>
            <a:endParaRPr lang="en-IN" dirty="0"/>
          </a:p>
        </p:txBody>
      </p:sp>
      <p:sp>
        <p:nvSpPr>
          <p:cNvPr id="13" name="TextBox 12">
            <a:extLst>
              <a:ext uri="{FF2B5EF4-FFF2-40B4-BE49-F238E27FC236}">
                <a16:creationId xmlns:a16="http://schemas.microsoft.com/office/drawing/2014/main" id="{9AB74B25-F3DD-87FB-6693-6F2F4DDB9F39}"/>
              </a:ext>
            </a:extLst>
          </p:cNvPr>
          <p:cNvSpPr txBox="1"/>
          <p:nvPr/>
        </p:nvSpPr>
        <p:spPr>
          <a:xfrm>
            <a:off x="5824309" y="2726851"/>
            <a:ext cx="6093912" cy="923330"/>
          </a:xfrm>
          <a:prstGeom prst="rect">
            <a:avLst/>
          </a:prstGeom>
          <a:noFill/>
        </p:spPr>
        <p:txBody>
          <a:bodyPr wrap="square">
            <a:spAutoFit/>
          </a:bodyPr>
          <a:lstStyle/>
          <a:p>
            <a:pPr algn="just"/>
            <a:r>
              <a:rPr lang="en-US" dirty="0"/>
              <a:t>In such systems, the Flash memory will be holding the POST (power on self test), BIOS (basic Input/output systems) and boot programs.</a:t>
            </a:r>
            <a:endParaRPr lang="en-IN" dirty="0"/>
          </a:p>
        </p:txBody>
      </p:sp>
      <p:sp>
        <p:nvSpPr>
          <p:cNvPr id="15" name="TextBox 14">
            <a:extLst>
              <a:ext uri="{FF2B5EF4-FFF2-40B4-BE49-F238E27FC236}">
                <a16:creationId xmlns:a16="http://schemas.microsoft.com/office/drawing/2014/main" id="{901ACAE8-CE40-AA56-036F-D5A8B11652F0}"/>
              </a:ext>
            </a:extLst>
          </p:cNvPr>
          <p:cNvSpPr txBox="1"/>
          <p:nvPr/>
        </p:nvSpPr>
        <p:spPr>
          <a:xfrm>
            <a:off x="5824309" y="3780176"/>
            <a:ext cx="6093912" cy="646331"/>
          </a:xfrm>
          <a:prstGeom prst="rect">
            <a:avLst/>
          </a:prstGeom>
          <a:noFill/>
        </p:spPr>
        <p:txBody>
          <a:bodyPr wrap="square">
            <a:spAutoFit/>
          </a:bodyPr>
          <a:lstStyle/>
          <a:p>
            <a:pPr algn="just"/>
            <a:r>
              <a:rPr lang="en-US" dirty="0"/>
              <a:t>Same as x86 system, such systems have both on-chip and off-chip high speed SRAM for cache.</a:t>
            </a:r>
            <a:endParaRPr lang="en-IN" dirty="0"/>
          </a:p>
        </p:txBody>
      </p:sp>
      <p:sp>
        <p:nvSpPr>
          <p:cNvPr id="17" name="TextBox 16">
            <a:extLst>
              <a:ext uri="{FF2B5EF4-FFF2-40B4-BE49-F238E27FC236}">
                <a16:creationId xmlns:a16="http://schemas.microsoft.com/office/drawing/2014/main" id="{500BB2ED-5E7B-AD5F-7DD9-931869ADD290}"/>
              </a:ext>
            </a:extLst>
          </p:cNvPr>
          <p:cNvSpPr txBox="1"/>
          <p:nvPr/>
        </p:nvSpPr>
        <p:spPr>
          <a:xfrm>
            <a:off x="5875066" y="4552971"/>
            <a:ext cx="6093912" cy="923330"/>
          </a:xfrm>
          <a:prstGeom prst="rect">
            <a:avLst/>
          </a:prstGeom>
          <a:noFill/>
        </p:spPr>
        <p:txBody>
          <a:bodyPr wrap="square">
            <a:spAutoFit/>
          </a:bodyPr>
          <a:lstStyle/>
          <a:p>
            <a:r>
              <a:rPr lang="en-US" dirty="0"/>
              <a:t>ARM chips on the market with some on-chip Flash ROM, SRAM, and memory decoding circuitry for connection to external (off-chip) memory. </a:t>
            </a:r>
            <a:endParaRPr lang="en-IN" dirty="0"/>
          </a:p>
        </p:txBody>
      </p:sp>
    </p:spTree>
    <p:extLst>
      <p:ext uri="{BB962C8B-B14F-4D97-AF65-F5344CB8AC3E}">
        <p14:creationId xmlns:p14="http://schemas.microsoft.com/office/powerpoint/2010/main" val="217291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3" grpId="0"/>
      <p:bldP spid="15"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76eaabc-6207-4f06-a046-abef76fef369">
      <Terms xmlns="http://schemas.microsoft.com/office/infopath/2007/PartnerControls"/>
    </lcf76f155ced4ddcb4097134ff3c332f>
    <TaxCatchAll xmlns="f832fd20-1de0-4ed0-bb8d-5633808be6e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39850E187D4D49ADD6CC626F9E02B9" ma:contentTypeVersion="11" ma:contentTypeDescription="Create a new document." ma:contentTypeScope="" ma:versionID="5d496564fb3d8f04a047210ec251eaf6">
  <xsd:schema xmlns:xsd="http://www.w3.org/2001/XMLSchema" xmlns:xs="http://www.w3.org/2001/XMLSchema" xmlns:p="http://schemas.microsoft.com/office/2006/metadata/properties" xmlns:ns2="076eaabc-6207-4f06-a046-abef76fef369" xmlns:ns3="f832fd20-1de0-4ed0-bb8d-5633808be6eb" targetNamespace="http://schemas.microsoft.com/office/2006/metadata/properties" ma:root="true" ma:fieldsID="cb2d1a35b826077466a80ccca9a2ebf3" ns2:_="" ns3:_="">
    <xsd:import namespace="076eaabc-6207-4f06-a046-abef76fef369"/>
    <xsd:import namespace="f832fd20-1de0-4ed0-bb8d-5633808be6e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6eaabc-6207-4f06-a046-abef76fef3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32fd20-1de0-4ed0-bb8d-5633808be6e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65888f79-2415-4ba4-b968-c1b02642c7e6}" ma:internalName="TaxCatchAll" ma:showField="CatchAllData" ma:web="f832fd20-1de0-4ed0-bb8d-5633808be6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3C7F5-ACB5-4437-9F6D-49F169A37729}">
  <ds:schemaRefs>
    <ds:schemaRef ds:uri="http://schemas.microsoft.com/office/2006/metadata/properties"/>
    <ds:schemaRef ds:uri="http://schemas.microsoft.com/office/infopath/2007/PartnerControls"/>
    <ds:schemaRef ds:uri="076eaabc-6207-4f06-a046-abef76fef369"/>
    <ds:schemaRef ds:uri="f832fd20-1de0-4ed0-bb8d-5633808be6eb"/>
  </ds:schemaRefs>
</ds:datastoreItem>
</file>

<file path=customXml/itemProps2.xml><?xml version="1.0" encoding="utf-8"?>
<ds:datastoreItem xmlns:ds="http://schemas.openxmlformats.org/officeDocument/2006/customXml" ds:itemID="{A6D9EFB0-CA88-4FDC-9D92-EE247F39C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6eaabc-6207-4f06-a046-abef76fef369"/>
    <ds:schemaRef ds:uri="f832fd20-1de0-4ed0-bb8d-5633808be6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14A178-40B9-431A-B70A-D0F2544B3E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21217</TotalTime>
  <Words>6809</Words>
  <Application>Microsoft Office PowerPoint</Application>
  <PresentationFormat>Widescreen</PresentationFormat>
  <Paragraphs>451</Paragraphs>
  <Slides>68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Meiryo</vt:lpstr>
      <vt:lpstr>Amasis MT Pro Black</vt:lpstr>
      <vt:lpstr>Arial</vt:lpstr>
      <vt:lpstr>Calibri</vt:lpstr>
      <vt:lpstr>Calibri Light</vt:lpstr>
      <vt:lpstr>Courier New</vt:lpstr>
      <vt:lpstr>LiberationSerif</vt:lpstr>
      <vt:lpstr>LiberationSerif-Bold</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dc:creator>
  <cp:lastModifiedBy>VALLAMKONDA SRI SAI PRANAV - 123125372 - MITBLR</cp:lastModifiedBy>
  <cp:revision>59</cp:revision>
  <dcterms:created xsi:type="dcterms:W3CDTF">2020-01-23T10:35:37Z</dcterms:created>
  <dcterms:modified xsi:type="dcterms:W3CDTF">2025-05-07T20:46:41Z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0x0101001639850E187D4D49ADD6CC626F9E02B9</vt:lpwstr>
  </property>
</Properties>
</file>